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1" r:id="rId2"/>
    <p:sldId id="262" r:id="rId3"/>
    <p:sldId id="279" r:id="rId4"/>
    <p:sldId id="280" r:id="rId5"/>
    <p:sldId id="258" r:id="rId6"/>
    <p:sldId id="263" r:id="rId7"/>
    <p:sldId id="264" r:id="rId8"/>
    <p:sldId id="265" r:id="rId9"/>
    <p:sldId id="268" r:id="rId10"/>
    <p:sldId id="267" r:id="rId11"/>
    <p:sldId id="273" r:id="rId12"/>
    <p:sldId id="274" r:id="rId13"/>
    <p:sldId id="275" r:id="rId14"/>
    <p:sldId id="276" r:id="rId15"/>
    <p:sldId id="277" r:id="rId16"/>
    <p:sldId id="270" r:id="rId17"/>
    <p:sldId id="271" r:id="rId18"/>
    <p:sldId id="272"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0DAE82-18E2-47C8-82BC-0A8EB5CA3035}" type="datetimeFigureOut">
              <a:rPr lang="fr-FR" smtClean="0"/>
              <a:pPr/>
              <a:t>15/03/2020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67641-5ADA-46BE-A517-C55BF6A85C78}" type="slidenum">
              <a:rPr lang="fr-FR" smtClean="0"/>
              <a:pPr/>
              <a:t>‹N°›</a:t>
            </a:fld>
            <a:endParaRPr lang="fr-FR"/>
          </a:p>
        </p:txBody>
      </p:sp>
    </p:spTree>
    <p:extLst>
      <p:ext uri="{BB962C8B-B14F-4D97-AF65-F5344CB8AC3E}">
        <p14:creationId xmlns:p14="http://schemas.microsoft.com/office/powerpoint/2010/main" val="1582397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2C479B3B-11BB-4448-BFF2-608ED984D05D}" type="slidenum">
              <a:rPr lang="fr-FR" smtClean="0">
                <a:latin typeface="Arial" charset="0"/>
                <a:cs typeface="Arial" charset="0"/>
              </a:rPr>
              <a:pPr/>
              <a:t>1</a:t>
            </a:fld>
            <a:endParaRPr lang="fr-FR" smtClean="0">
              <a:latin typeface="Arial" charset="0"/>
              <a:cs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8B1AAC3-204F-4F4F-BE6A-C835B0934CFA}" type="slidenum">
              <a:rPr lang="fr-FR" smtClean="0">
                <a:latin typeface="Arial" charset="0"/>
                <a:cs typeface="Arial" charset="0"/>
              </a:rPr>
              <a:pPr/>
              <a:t>10</a:t>
            </a:fld>
            <a:endParaRPr lang="fr-FR" smtClean="0">
              <a:latin typeface="Arial" charset="0"/>
              <a:cs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8B1AAC3-204F-4F4F-BE6A-C835B0934CFA}" type="slidenum">
              <a:rPr lang="fr-FR" smtClean="0">
                <a:latin typeface="Arial" charset="0"/>
                <a:cs typeface="Arial" charset="0"/>
              </a:rPr>
              <a:pPr/>
              <a:t>11</a:t>
            </a:fld>
            <a:endParaRPr lang="fr-FR" smtClean="0">
              <a:latin typeface="Arial" charset="0"/>
              <a:cs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8B1AAC3-204F-4F4F-BE6A-C835B0934CFA}" type="slidenum">
              <a:rPr lang="fr-FR" smtClean="0">
                <a:latin typeface="Arial" charset="0"/>
                <a:cs typeface="Arial" charset="0"/>
              </a:rPr>
              <a:pPr/>
              <a:t>12</a:t>
            </a:fld>
            <a:endParaRPr lang="fr-FR" smtClean="0">
              <a:latin typeface="Arial" charset="0"/>
              <a:cs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8B1AAC3-204F-4F4F-BE6A-C835B0934CFA}" type="slidenum">
              <a:rPr lang="fr-FR" smtClean="0">
                <a:latin typeface="Arial" charset="0"/>
                <a:cs typeface="Arial" charset="0"/>
              </a:rPr>
              <a:pPr/>
              <a:t>13</a:t>
            </a:fld>
            <a:endParaRPr lang="fr-FR" smtClean="0">
              <a:latin typeface="Arial" charset="0"/>
              <a:cs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8B1AAC3-204F-4F4F-BE6A-C835B0934CFA}" type="slidenum">
              <a:rPr lang="fr-FR" smtClean="0">
                <a:latin typeface="Arial" charset="0"/>
                <a:cs typeface="Arial" charset="0"/>
              </a:rPr>
              <a:pPr/>
              <a:t>14</a:t>
            </a:fld>
            <a:endParaRPr lang="fr-FR" smtClean="0">
              <a:latin typeface="Arial" charset="0"/>
              <a:cs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8B1AAC3-204F-4F4F-BE6A-C835B0934CFA}" type="slidenum">
              <a:rPr lang="fr-FR" smtClean="0">
                <a:latin typeface="Arial" charset="0"/>
                <a:cs typeface="Arial" charset="0"/>
              </a:rPr>
              <a:pPr/>
              <a:t>15</a:t>
            </a:fld>
            <a:endParaRPr lang="fr-FR" smtClean="0">
              <a:latin typeface="Arial" charset="0"/>
              <a:cs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7C90E088-878D-4E66-9ACD-E4F59B65E05C}" type="slidenum">
              <a:rPr lang="fr-FR" smtClean="0">
                <a:latin typeface="Arial" charset="0"/>
                <a:cs typeface="Arial" charset="0"/>
              </a:rPr>
              <a:pPr/>
              <a:t>16</a:t>
            </a:fld>
            <a:endParaRPr lang="fr-FR" smtClean="0">
              <a:latin typeface="Arial" charset="0"/>
              <a:cs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E8B5DA28-5077-45E3-AB8A-20446D142358}" type="slidenum">
              <a:rPr lang="fr-FR" smtClean="0">
                <a:latin typeface="Arial" charset="0"/>
                <a:cs typeface="Arial" charset="0"/>
              </a:rPr>
              <a:pPr/>
              <a:t>17</a:t>
            </a:fld>
            <a:endParaRPr lang="fr-FR" smtClean="0">
              <a:latin typeface="Arial" charset="0"/>
              <a:cs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83BA7177-4A0E-4CCF-8F54-CF8EB104F01A}" type="slidenum">
              <a:rPr lang="fr-FR" smtClean="0">
                <a:latin typeface="Arial" charset="0"/>
                <a:cs typeface="Arial" charset="0"/>
              </a:rPr>
              <a:pPr/>
              <a:t>18</a:t>
            </a:fld>
            <a:endParaRPr lang="fr-FR" smtClean="0">
              <a:latin typeface="Arial" charset="0"/>
              <a:cs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126D47D-1C80-48FB-A4C9-DE05C000162F}" type="slidenum">
              <a:rPr lang="fr-FR" smtClean="0">
                <a:latin typeface="Arial" charset="0"/>
                <a:cs typeface="Arial" charset="0"/>
              </a:rPr>
              <a:pPr/>
              <a:t>2</a:t>
            </a:fld>
            <a:endParaRPr lang="fr-FR" smtClean="0">
              <a:latin typeface="Arial" charset="0"/>
              <a:cs typeface="Arial"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126D47D-1C80-48FB-A4C9-DE05C000162F}" type="slidenum">
              <a:rPr lang="fr-FR" smtClean="0">
                <a:latin typeface="Arial" charset="0"/>
                <a:cs typeface="Arial" charset="0"/>
              </a:rPr>
              <a:pPr/>
              <a:t>3</a:t>
            </a:fld>
            <a:endParaRPr lang="fr-FR" smtClean="0">
              <a:latin typeface="Arial" charset="0"/>
              <a:cs typeface="Arial"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08967641-5ADA-46BE-A517-C55BF6A85C78}"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08967641-5ADA-46BE-A517-C55BF6A85C78}"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08967641-5ADA-46BE-A517-C55BF6A85C78}"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08967641-5ADA-46BE-A517-C55BF6A85C78}"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08967641-5ADA-46BE-A517-C55BF6A85C78}"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4E7DCFC7-30D0-4747-967B-ACF28345B9C1}" type="slidenum">
              <a:rPr lang="fr-FR" smtClean="0">
                <a:latin typeface="Arial" charset="0"/>
                <a:cs typeface="Arial" charset="0"/>
              </a:rPr>
              <a:pPr/>
              <a:t>9</a:t>
            </a:fld>
            <a:endParaRPr lang="fr-FR" smtClean="0">
              <a:latin typeface="Arial" charset="0"/>
              <a:cs typeface="Arial"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457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pied de page 5"/>
          <p:cNvSpPr>
            <a:spLocks noGrp="1"/>
          </p:cNvSpPr>
          <p:nvPr>
            <p:ph type="ftr" sz="quarter" idx="10"/>
          </p:nvPr>
        </p:nvSpPr>
        <p:spPr/>
        <p:txBody>
          <a:bodyPr/>
          <a:lstStyle>
            <a:lvl1pPr>
              <a:defRPr/>
            </a:lvl1pPr>
          </a:lstStyle>
          <a:p>
            <a:pPr>
              <a:defRPr/>
            </a:pPr>
            <a:endParaRPr lang="fr-FR"/>
          </a:p>
        </p:txBody>
      </p:sp>
      <p:sp>
        <p:nvSpPr>
          <p:cNvPr id="6" name="Espace réservé du numéro de diapositive 6"/>
          <p:cNvSpPr>
            <a:spLocks noGrp="1"/>
          </p:cNvSpPr>
          <p:nvPr>
            <p:ph type="sldNum" sz="quarter" idx="11"/>
          </p:nvPr>
        </p:nvSpPr>
        <p:spPr/>
        <p:txBody>
          <a:bodyPr/>
          <a:lstStyle>
            <a:lvl1pPr>
              <a:defRPr/>
            </a:lvl1pPr>
          </a:lstStyle>
          <a:p>
            <a:pPr>
              <a:defRPr/>
            </a:pPr>
            <a:fld id="{DECD9130-5755-4083-99EF-33536A96836B}"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15/03/2020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15/03/2020</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8" Type="http://schemas.openxmlformats.org/officeDocument/2006/relationships/hyperlink" Target="les%20outils/QCI1.doc" TargetMode="External"/><Relationship Id="rId3" Type="http://schemas.openxmlformats.org/officeDocument/2006/relationships/hyperlink" Target="les%20outils/lettre%20de%20mission.doc" TargetMode="External"/><Relationship Id="rId7" Type="http://schemas.openxmlformats.org/officeDocument/2006/relationships/hyperlink" Target="les%20outils/Plan%20d'approche.doc"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les%20outils/GAT.doc" TargetMode="External"/><Relationship Id="rId11" Type="http://schemas.openxmlformats.org/officeDocument/2006/relationships/hyperlink" Target="rapport%20d'orientation.doc" TargetMode="External"/><Relationship Id="rId5" Type="http://schemas.openxmlformats.org/officeDocument/2006/relationships/hyperlink" Target="file:///D:\Audit%20de%20la%20fonction%20contr&#244;le%20de%20gestion\etude%20de%20cas%20GREAT%20MODE\les%20outils\GAT.doc" TargetMode="External"/><Relationship Id="rId10" Type="http://schemas.openxmlformats.org/officeDocument/2006/relationships/hyperlink" Target="les%20outils/TFFA.doc" TargetMode="External"/><Relationship Id="rId4" Type="http://schemas.openxmlformats.org/officeDocument/2006/relationships/hyperlink" Target="les%20outils/QPC.doc" TargetMode="External"/><Relationship Id="rId9" Type="http://schemas.openxmlformats.org/officeDocument/2006/relationships/hyperlink" Target="les%20outils/Diag%20de%20corculation.do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r&#233;union%20d'ouverture.doc" TargetMode="External"/><Relationship Id="rId7" Type="http://schemas.openxmlformats.org/officeDocument/2006/relationships/hyperlink" Target="cahier%20de%20recommandation.doc"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FRAP.doc" TargetMode="External"/><Relationship Id="rId5" Type="http://schemas.openxmlformats.org/officeDocument/2006/relationships/hyperlink" Target="QCI2.doc" TargetMode="External"/><Relationship Id="rId4" Type="http://schemas.openxmlformats.org/officeDocument/2006/relationships/hyperlink" Target="programme%20d'audit.doc"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r&#233;union%20de%20cl&#244;ture.doc"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lettre%20de%20pr&#233;sidence.doc" TargetMode="External"/><Relationship Id="rId4" Type="http://schemas.openxmlformats.org/officeDocument/2006/relationships/hyperlink" Target="rapport%20d%20audit.do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Line 5"/>
          <p:cNvSpPr>
            <a:spLocks noChangeShapeType="1"/>
          </p:cNvSpPr>
          <p:nvPr/>
        </p:nvSpPr>
        <p:spPr bwMode="auto">
          <a:xfrm>
            <a:off x="0" y="1700213"/>
            <a:ext cx="3419475" cy="0"/>
          </a:xfrm>
          <a:prstGeom prst="line">
            <a:avLst/>
          </a:prstGeom>
          <a:noFill/>
          <a:ln w="28575">
            <a:solidFill>
              <a:schemeClr val="tx1"/>
            </a:solidFill>
            <a:round/>
            <a:headEnd/>
            <a:tailEnd/>
          </a:ln>
        </p:spPr>
        <p:txBody>
          <a:bodyPr/>
          <a:lstStyle/>
          <a:p>
            <a:endParaRPr lang="fr-FR"/>
          </a:p>
        </p:txBody>
      </p:sp>
      <p:sp>
        <p:nvSpPr>
          <p:cNvPr id="16387" name="Text Box 7"/>
          <p:cNvSpPr txBox="1">
            <a:spLocks noChangeArrowheads="1"/>
          </p:cNvSpPr>
          <p:nvPr/>
        </p:nvSpPr>
        <p:spPr bwMode="auto">
          <a:xfrm>
            <a:off x="250825" y="1766888"/>
            <a:ext cx="7705725" cy="366712"/>
          </a:xfrm>
          <a:prstGeom prst="rect">
            <a:avLst/>
          </a:prstGeom>
          <a:noFill/>
          <a:ln w="9525">
            <a:noFill/>
            <a:miter lim="800000"/>
            <a:headEnd/>
            <a:tailEnd/>
          </a:ln>
        </p:spPr>
        <p:txBody>
          <a:bodyPr>
            <a:spAutoFit/>
          </a:bodyPr>
          <a:lstStyle/>
          <a:p>
            <a:pPr algn="l">
              <a:spcBef>
                <a:spcPct val="50000"/>
              </a:spcBef>
            </a:pPr>
            <a:r>
              <a:rPr lang="fr-FR" b="1" u="sng" dirty="0">
                <a:latin typeface="Verdana" pitchFamily="34" charset="0"/>
              </a:rPr>
              <a:t>Module</a:t>
            </a:r>
            <a:r>
              <a:rPr lang="fr-FR" b="1" dirty="0">
                <a:latin typeface="Verdana" pitchFamily="34" charset="0"/>
              </a:rPr>
              <a:t>: </a:t>
            </a:r>
            <a:r>
              <a:rPr lang="fr-FR" b="1" dirty="0" smtClean="0">
                <a:latin typeface="Verdana" pitchFamily="34" charset="0"/>
              </a:rPr>
              <a:t>Gestion des Relations Sociales</a:t>
            </a:r>
            <a:endParaRPr lang="fr-FR" b="1" dirty="0">
              <a:latin typeface="Verdana" pitchFamily="34" charset="0"/>
            </a:endParaRPr>
          </a:p>
        </p:txBody>
      </p:sp>
      <p:sp>
        <p:nvSpPr>
          <p:cNvPr id="16388" name="Line 10"/>
          <p:cNvSpPr>
            <a:spLocks noChangeShapeType="1"/>
          </p:cNvSpPr>
          <p:nvPr/>
        </p:nvSpPr>
        <p:spPr bwMode="auto">
          <a:xfrm>
            <a:off x="4356100" y="2217738"/>
            <a:ext cx="4787900" cy="0"/>
          </a:xfrm>
          <a:prstGeom prst="line">
            <a:avLst/>
          </a:prstGeom>
          <a:noFill/>
          <a:ln w="28575" cap="sq">
            <a:solidFill>
              <a:schemeClr val="tx1"/>
            </a:solidFill>
            <a:round/>
            <a:headEnd type="none" w="sm" len="sm"/>
            <a:tailEnd type="none" w="sm" len="sm"/>
          </a:ln>
        </p:spPr>
        <p:txBody>
          <a:bodyPr/>
          <a:lstStyle/>
          <a:p>
            <a:endParaRPr lang="fr-FR"/>
          </a:p>
        </p:txBody>
      </p:sp>
      <p:sp>
        <p:nvSpPr>
          <p:cNvPr id="16389" name="Rectangle 28"/>
          <p:cNvSpPr>
            <a:spLocks noChangeArrowheads="1"/>
          </p:cNvSpPr>
          <p:nvPr/>
        </p:nvSpPr>
        <p:spPr bwMode="auto">
          <a:xfrm>
            <a:off x="4440187" y="111686"/>
            <a:ext cx="4199163" cy="328295"/>
          </a:xfrm>
          <a:prstGeom prst="rect">
            <a:avLst/>
          </a:prstGeom>
          <a:noFill/>
          <a:ln w="9525">
            <a:noFill/>
            <a:miter lim="800000"/>
            <a:headEnd/>
            <a:tailEnd/>
          </a:ln>
        </p:spPr>
        <p:txBody>
          <a:bodyPr wrap="none" anchor="ctr">
            <a:spAutoFit/>
          </a:bodyPr>
          <a:lstStyle/>
          <a:p>
            <a:r>
              <a:rPr lang="en-US" sz="2300" i="1" baseline="10000" dirty="0">
                <a:solidFill>
                  <a:schemeClr val="tx2"/>
                </a:solidFill>
                <a:effectLst>
                  <a:outerShdw blurRad="38100" dist="38100" dir="2700000" algn="tl">
                    <a:srgbClr val="C0C0C0"/>
                  </a:outerShdw>
                </a:effectLst>
                <a:latin typeface="Copperplate Gothic Bold" pitchFamily="34" charset="0"/>
                <a:cs typeface="Arial" pitchFamily="34" charset="0"/>
              </a:rPr>
              <a:t>LP – GESTION</a:t>
            </a:r>
            <a:r>
              <a:rPr lang="en-US" sz="2300" i="1" baseline="10000" dirty="0" smtClean="0">
                <a:solidFill>
                  <a:schemeClr val="tx2"/>
                </a:solidFill>
                <a:effectLst>
                  <a:outerShdw blurRad="38100" dist="38100" dir="2700000" algn="tl">
                    <a:srgbClr val="C0C0C0"/>
                  </a:outerShdw>
                </a:effectLst>
                <a:latin typeface="Copperplate Gothic Bold" pitchFamily="34" charset="0"/>
                <a:cs typeface="Arial" pitchFamily="34" charset="0"/>
              </a:rPr>
              <a:t> </a:t>
            </a:r>
            <a:r>
              <a:rPr lang="en-US" sz="2300" i="1" baseline="10000" dirty="0">
                <a:solidFill>
                  <a:schemeClr val="tx2"/>
                </a:solidFill>
                <a:effectLst>
                  <a:outerShdw blurRad="38100" dist="38100" dir="2700000" algn="tl">
                    <a:srgbClr val="C0C0C0"/>
                  </a:outerShdw>
                </a:effectLst>
                <a:latin typeface="Copperplate Gothic Bold" pitchFamily="34" charset="0"/>
                <a:cs typeface="Arial" pitchFamily="34" charset="0"/>
              </a:rPr>
              <a:t>Ressources Humaines</a:t>
            </a:r>
          </a:p>
        </p:txBody>
      </p:sp>
      <p:sp>
        <p:nvSpPr>
          <p:cNvPr id="16393" name="Rectangle à coins arrondis 21"/>
          <p:cNvSpPr>
            <a:spLocks noChangeArrowheads="1"/>
          </p:cNvSpPr>
          <p:nvPr/>
        </p:nvSpPr>
        <p:spPr bwMode="auto">
          <a:xfrm>
            <a:off x="642938" y="2786063"/>
            <a:ext cx="7715250" cy="1785937"/>
          </a:xfrm>
          <a:prstGeom prst="roundRect">
            <a:avLst>
              <a:gd name="adj" fmla="val 16667"/>
            </a:avLst>
          </a:prstGeom>
          <a:noFill/>
          <a:ln w="9525" algn="ctr">
            <a:solidFill>
              <a:schemeClr val="tx1"/>
            </a:solidFill>
            <a:round/>
            <a:headEnd/>
            <a:tailEnd/>
          </a:ln>
        </p:spPr>
        <p:txBody>
          <a:bodyPr/>
          <a:lstStyle/>
          <a:p>
            <a:endParaRPr lang="fr-FR" b="1" dirty="0">
              <a:solidFill>
                <a:schemeClr val="bg1"/>
              </a:solidFill>
              <a:latin typeface="Verdana" pitchFamily="34" charset="0"/>
            </a:endParaRPr>
          </a:p>
          <a:p>
            <a:pPr algn="ctr"/>
            <a:r>
              <a:rPr lang="fr-FR" sz="3200" b="1" dirty="0">
                <a:solidFill>
                  <a:srgbClr val="2B89F1"/>
                </a:solidFill>
                <a:latin typeface="Verdana" pitchFamily="34" charset="0"/>
              </a:rPr>
              <a:t>L’audit de la fonction</a:t>
            </a:r>
          </a:p>
          <a:p>
            <a:pPr algn="ctr"/>
            <a:r>
              <a:rPr lang="fr-FR" sz="3200" b="1" dirty="0" smtClean="0">
                <a:solidFill>
                  <a:srgbClr val="2B89F1"/>
                </a:solidFill>
                <a:latin typeface="Verdana" pitchFamily="34" charset="0"/>
              </a:rPr>
              <a:t>Ressources Humaines</a:t>
            </a:r>
            <a:endParaRPr lang="fr-FR" sz="3200" b="1" dirty="0">
              <a:solidFill>
                <a:srgbClr val="2B89F1"/>
              </a:solidFill>
              <a:latin typeface="Verdana" pitchFamily="34" charset="0"/>
            </a:endParaRPr>
          </a:p>
          <a:p>
            <a:endParaRPr lang="fr-FR" sz="3200" dirty="0">
              <a:solidFill>
                <a:srgbClr val="2B89F1"/>
              </a:solidFill>
            </a:endParaRPr>
          </a:p>
        </p:txBody>
      </p:sp>
      <p:sp>
        <p:nvSpPr>
          <p:cNvPr id="16394" name="Espace réservé du numéro de diapositive 22"/>
          <p:cNvSpPr>
            <a:spLocks noGrp="1"/>
          </p:cNvSpPr>
          <p:nvPr>
            <p:ph type="sldNum" sz="quarter" idx="11"/>
          </p:nvPr>
        </p:nvSpPr>
        <p:spPr>
          <a:noFill/>
        </p:spPr>
        <p:txBody>
          <a:bodyPr/>
          <a:lstStyle/>
          <a:p>
            <a:fld id="{4351675B-A3B2-4C50-B3E1-FB3B86454BC4}" type="slidenum">
              <a:rPr lang="fr-FR" smtClean="0">
                <a:latin typeface="Arial" charset="0"/>
                <a:cs typeface="Arial" charset="0"/>
              </a:rPr>
              <a:pPr/>
              <a:t>1</a:t>
            </a:fld>
            <a:endParaRPr lang="fr-FR" smtClean="0">
              <a:latin typeface="Arial" charset="0"/>
              <a:cs typeface="Arial" charset="0"/>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3" y="111686"/>
            <a:ext cx="2951931" cy="1445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576" y="4725144"/>
            <a:ext cx="6696743"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AutoShape 4"/>
          <p:cNvSpPr>
            <a:spLocks noChangeArrowheads="1"/>
          </p:cNvSpPr>
          <p:nvPr/>
        </p:nvSpPr>
        <p:spPr bwMode="auto">
          <a:xfrm>
            <a:off x="642910" y="0"/>
            <a:ext cx="7632700" cy="579437"/>
          </a:xfrm>
          <a:prstGeom prst="foldedCorner">
            <a:avLst>
              <a:gd name="adj" fmla="val 8403"/>
            </a:avLst>
          </a:prstGeom>
          <a:solidFill>
            <a:schemeClr val="tx1"/>
          </a:solidFill>
          <a:ln w="22225">
            <a:solidFill>
              <a:schemeClr val="bg2"/>
            </a:solidFill>
            <a:round/>
            <a:headEnd/>
            <a:tailEnd/>
          </a:ln>
        </p:spPr>
        <p:txBody>
          <a:bodyPr wrap="none" lIns="92075" tIns="46038" rIns="92075" bIns="46038" anchor="ctr"/>
          <a:lstStyle/>
          <a:p>
            <a:r>
              <a:rPr lang="fr-FR" sz="2400" b="1" dirty="0">
                <a:solidFill>
                  <a:schemeClr val="bg1"/>
                </a:solidFill>
              </a:rPr>
              <a:t>1. Audit de la fonction </a:t>
            </a:r>
            <a:r>
              <a:rPr lang="fr-FR" sz="2400" b="1" dirty="0" smtClean="0">
                <a:solidFill>
                  <a:schemeClr val="bg1"/>
                </a:solidFill>
              </a:rPr>
              <a:t>RH</a:t>
            </a:r>
            <a:endParaRPr lang="fr-FR" sz="2400" b="1" dirty="0">
              <a:solidFill>
                <a:schemeClr val="bg1"/>
              </a:solidFill>
            </a:endParaRPr>
          </a:p>
        </p:txBody>
      </p:sp>
      <p:sp>
        <p:nvSpPr>
          <p:cNvPr id="20486" name="Text Box 26"/>
          <p:cNvSpPr txBox="1">
            <a:spLocks noChangeArrowheads="1"/>
          </p:cNvSpPr>
          <p:nvPr/>
        </p:nvSpPr>
        <p:spPr bwMode="auto">
          <a:xfrm>
            <a:off x="214282" y="1357298"/>
            <a:ext cx="4143404" cy="400110"/>
          </a:xfrm>
          <a:prstGeom prst="rect">
            <a:avLst/>
          </a:prstGeom>
          <a:noFill/>
          <a:ln w="9525">
            <a:noFill/>
            <a:miter lim="800000"/>
            <a:headEnd/>
            <a:tailEnd/>
          </a:ln>
        </p:spPr>
        <p:txBody>
          <a:bodyPr wrap="square">
            <a:spAutoFit/>
          </a:bodyPr>
          <a:lstStyle/>
          <a:p>
            <a:pPr>
              <a:spcBef>
                <a:spcPct val="50000"/>
              </a:spcBef>
              <a:buFont typeface="Wingdings" pitchFamily="2" charset="2"/>
              <a:buChar char="v"/>
            </a:pPr>
            <a:r>
              <a:rPr lang="fr-FR" altLang="ja-JP" sz="2000" b="1" i="1" dirty="0" smtClean="0">
                <a:solidFill>
                  <a:srgbClr val="000099"/>
                </a:solidFill>
                <a:ea typeface="ＭＳ Ｐゴシック" charset="-128"/>
              </a:rPr>
              <a:t>Le point de contrôle 1: </a:t>
            </a:r>
            <a:r>
              <a:rPr lang="fr-FR" altLang="ja-JP" sz="2000" dirty="0" smtClean="0">
                <a:ea typeface="ＭＳ Ｐゴシック" charset="-128"/>
              </a:rPr>
              <a:t> </a:t>
            </a:r>
            <a:endParaRPr lang="fr-FR" sz="2000" dirty="0"/>
          </a:p>
        </p:txBody>
      </p:sp>
      <p:sp>
        <p:nvSpPr>
          <p:cNvPr id="20487" name="Text Box 27"/>
          <p:cNvSpPr txBox="1">
            <a:spLocks noChangeArrowheads="1"/>
          </p:cNvSpPr>
          <p:nvPr/>
        </p:nvSpPr>
        <p:spPr bwMode="auto">
          <a:xfrm>
            <a:off x="142844" y="2786058"/>
            <a:ext cx="4640264" cy="400110"/>
          </a:xfrm>
          <a:prstGeom prst="rect">
            <a:avLst/>
          </a:prstGeom>
          <a:noFill/>
          <a:ln w="9525">
            <a:noFill/>
            <a:miter lim="800000"/>
            <a:headEnd/>
            <a:tailEnd/>
          </a:ln>
        </p:spPr>
        <p:txBody>
          <a:bodyPr wrap="square">
            <a:spAutoFit/>
          </a:bodyPr>
          <a:lstStyle/>
          <a:p>
            <a:pPr>
              <a:spcBef>
                <a:spcPct val="50000"/>
              </a:spcBef>
              <a:buFont typeface="Wingdings" pitchFamily="2" charset="2"/>
              <a:buChar char="v"/>
            </a:pPr>
            <a:r>
              <a:rPr lang="fr-FR" altLang="ja-JP" sz="2000" b="1" i="1" dirty="0">
                <a:solidFill>
                  <a:srgbClr val="000099"/>
                </a:solidFill>
                <a:ea typeface="ＭＳ Ｐゴシック" charset="-128"/>
              </a:rPr>
              <a:t>Les </a:t>
            </a:r>
            <a:r>
              <a:rPr lang="fr-FR" altLang="ja-JP" sz="2000" b="1" i="1" dirty="0" smtClean="0">
                <a:solidFill>
                  <a:srgbClr val="000099"/>
                </a:solidFill>
                <a:ea typeface="ＭＳ Ｐゴシック" charset="-128"/>
              </a:rPr>
              <a:t>risques associés à ce point sont: </a:t>
            </a:r>
            <a:endParaRPr lang="fr-FR" sz="2000" b="1" i="1" dirty="0">
              <a:solidFill>
                <a:srgbClr val="000099"/>
              </a:solidFill>
            </a:endParaRPr>
          </a:p>
        </p:txBody>
      </p:sp>
      <p:sp>
        <p:nvSpPr>
          <p:cNvPr id="7" name="ZoneTexte 6"/>
          <p:cNvSpPr txBox="1"/>
          <p:nvPr/>
        </p:nvSpPr>
        <p:spPr>
          <a:xfrm>
            <a:off x="428596" y="1857364"/>
            <a:ext cx="7715304" cy="369332"/>
          </a:xfrm>
          <a:prstGeom prst="rect">
            <a:avLst/>
          </a:prstGeom>
          <a:noFill/>
        </p:spPr>
        <p:txBody>
          <a:bodyPr wrap="square" rtlCol="0">
            <a:spAutoFit/>
          </a:bodyPr>
          <a:lstStyle/>
          <a:p>
            <a:pPr>
              <a:buFont typeface="Wingdings" pitchFamily="2" charset="2"/>
              <a:buChar char="Ø"/>
            </a:pPr>
            <a:r>
              <a:rPr lang="fr-FR" dirty="0" smtClean="0"/>
              <a:t>Le recrutement </a:t>
            </a:r>
            <a:endParaRPr lang="fr-FR" dirty="0"/>
          </a:p>
        </p:txBody>
      </p:sp>
      <p:sp>
        <p:nvSpPr>
          <p:cNvPr id="8" name="ZoneTexte 7"/>
          <p:cNvSpPr txBox="1"/>
          <p:nvPr/>
        </p:nvSpPr>
        <p:spPr>
          <a:xfrm>
            <a:off x="428596" y="3357562"/>
            <a:ext cx="6786610" cy="646331"/>
          </a:xfrm>
          <a:prstGeom prst="rect">
            <a:avLst/>
          </a:prstGeom>
          <a:noFill/>
        </p:spPr>
        <p:txBody>
          <a:bodyPr wrap="square" rtlCol="0">
            <a:spAutoFit/>
          </a:bodyPr>
          <a:lstStyle/>
          <a:p>
            <a:pPr lvl="0">
              <a:buFont typeface="Wingdings" pitchFamily="2" charset="2"/>
              <a:buChar char="Ø"/>
            </a:pPr>
            <a:r>
              <a:rPr lang="fr-FR" dirty="0" smtClean="0"/>
              <a:t>L’absence d’une stratégie au niveau de recrutement </a:t>
            </a:r>
          </a:p>
          <a:p>
            <a:pPr>
              <a:buFont typeface="Wingdings" pitchFamily="2" charset="2"/>
              <a:buChar char="Ø"/>
            </a:pPr>
            <a:r>
              <a:rPr lang="fr-FR" dirty="0" smtClean="0"/>
              <a:t>Mauvaise évaluation de poste </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AutoShape 4"/>
          <p:cNvSpPr>
            <a:spLocks noChangeArrowheads="1"/>
          </p:cNvSpPr>
          <p:nvPr/>
        </p:nvSpPr>
        <p:spPr bwMode="auto">
          <a:xfrm>
            <a:off x="611560" y="0"/>
            <a:ext cx="7632700" cy="579437"/>
          </a:xfrm>
          <a:prstGeom prst="foldedCorner">
            <a:avLst>
              <a:gd name="adj" fmla="val 8403"/>
            </a:avLst>
          </a:prstGeom>
          <a:solidFill>
            <a:schemeClr val="tx1"/>
          </a:solidFill>
          <a:ln w="22225">
            <a:solidFill>
              <a:schemeClr val="bg2"/>
            </a:solidFill>
            <a:round/>
            <a:headEnd/>
            <a:tailEnd/>
          </a:ln>
        </p:spPr>
        <p:txBody>
          <a:bodyPr wrap="none" lIns="92075" tIns="46038" rIns="92075" bIns="46038" anchor="ctr"/>
          <a:lstStyle/>
          <a:p>
            <a:r>
              <a:rPr lang="fr-FR" sz="2400" b="1" dirty="0">
                <a:solidFill>
                  <a:schemeClr val="bg1"/>
                </a:solidFill>
              </a:rPr>
              <a:t>1. Audit de la fonction </a:t>
            </a:r>
            <a:r>
              <a:rPr lang="fr-FR" sz="2400" b="1" dirty="0" smtClean="0">
                <a:solidFill>
                  <a:schemeClr val="bg1"/>
                </a:solidFill>
              </a:rPr>
              <a:t>RH</a:t>
            </a:r>
            <a:endParaRPr lang="fr-FR" sz="2400" b="1" dirty="0">
              <a:solidFill>
                <a:schemeClr val="bg1"/>
              </a:solidFill>
            </a:endParaRPr>
          </a:p>
        </p:txBody>
      </p:sp>
      <p:sp>
        <p:nvSpPr>
          <p:cNvPr id="20486" name="Text Box 26"/>
          <p:cNvSpPr txBox="1">
            <a:spLocks noChangeArrowheads="1"/>
          </p:cNvSpPr>
          <p:nvPr/>
        </p:nvSpPr>
        <p:spPr bwMode="auto">
          <a:xfrm>
            <a:off x="214282" y="1357298"/>
            <a:ext cx="4143404" cy="400110"/>
          </a:xfrm>
          <a:prstGeom prst="rect">
            <a:avLst/>
          </a:prstGeom>
          <a:noFill/>
          <a:ln w="9525">
            <a:noFill/>
            <a:miter lim="800000"/>
            <a:headEnd/>
            <a:tailEnd/>
          </a:ln>
        </p:spPr>
        <p:txBody>
          <a:bodyPr wrap="square">
            <a:spAutoFit/>
          </a:bodyPr>
          <a:lstStyle/>
          <a:p>
            <a:pPr>
              <a:spcBef>
                <a:spcPct val="50000"/>
              </a:spcBef>
            </a:pPr>
            <a:r>
              <a:rPr lang="fr-FR" altLang="ja-JP" sz="2000" b="1" i="1" dirty="0" smtClean="0">
                <a:solidFill>
                  <a:srgbClr val="000099"/>
                </a:solidFill>
                <a:ea typeface="ＭＳ Ｐゴシック" charset="-128"/>
              </a:rPr>
              <a:t>Le point de contrôle N°2: </a:t>
            </a:r>
            <a:r>
              <a:rPr lang="fr-FR" altLang="ja-JP" sz="2000" dirty="0" smtClean="0">
                <a:ea typeface="ＭＳ Ｐゴシック" charset="-128"/>
              </a:rPr>
              <a:t> </a:t>
            </a:r>
            <a:endParaRPr lang="fr-FR" sz="2000" dirty="0"/>
          </a:p>
        </p:txBody>
      </p:sp>
      <p:sp>
        <p:nvSpPr>
          <p:cNvPr id="20487" name="Text Box 27"/>
          <p:cNvSpPr txBox="1">
            <a:spLocks noChangeArrowheads="1"/>
          </p:cNvSpPr>
          <p:nvPr/>
        </p:nvSpPr>
        <p:spPr bwMode="auto">
          <a:xfrm>
            <a:off x="142844" y="2786058"/>
            <a:ext cx="4640264" cy="400110"/>
          </a:xfrm>
          <a:prstGeom prst="rect">
            <a:avLst/>
          </a:prstGeom>
          <a:noFill/>
          <a:ln w="9525">
            <a:noFill/>
            <a:miter lim="800000"/>
            <a:headEnd/>
            <a:tailEnd/>
          </a:ln>
        </p:spPr>
        <p:txBody>
          <a:bodyPr wrap="square">
            <a:spAutoFit/>
          </a:bodyPr>
          <a:lstStyle/>
          <a:p>
            <a:pPr>
              <a:spcBef>
                <a:spcPct val="50000"/>
              </a:spcBef>
            </a:pPr>
            <a:r>
              <a:rPr lang="fr-FR" altLang="ja-JP" sz="2000" b="1" i="1" dirty="0">
                <a:solidFill>
                  <a:srgbClr val="000099"/>
                </a:solidFill>
                <a:ea typeface="ＭＳ Ｐゴシック" charset="-128"/>
              </a:rPr>
              <a:t>Les </a:t>
            </a:r>
            <a:r>
              <a:rPr lang="fr-FR" altLang="ja-JP" sz="2000" b="1" i="1" dirty="0" smtClean="0">
                <a:solidFill>
                  <a:srgbClr val="000099"/>
                </a:solidFill>
                <a:ea typeface="ＭＳ Ｐゴシック" charset="-128"/>
              </a:rPr>
              <a:t>risques associés à ce point sont: </a:t>
            </a:r>
            <a:endParaRPr lang="fr-FR" sz="2000" b="1" i="1" dirty="0">
              <a:solidFill>
                <a:srgbClr val="000099"/>
              </a:solidFill>
            </a:endParaRPr>
          </a:p>
        </p:txBody>
      </p:sp>
      <p:sp>
        <p:nvSpPr>
          <p:cNvPr id="7" name="ZoneTexte 6"/>
          <p:cNvSpPr txBox="1"/>
          <p:nvPr/>
        </p:nvSpPr>
        <p:spPr>
          <a:xfrm>
            <a:off x="428596" y="1857364"/>
            <a:ext cx="7715304" cy="369332"/>
          </a:xfrm>
          <a:prstGeom prst="rect">
            <a:avLst/>
          </a:prstGeom>
          <a:noFill/>
        </p:spPr>
        <p:txBody>
          <a:bodyPr wrap="square" rtlCol="0">
            <a:spAutoFit/>
          </a:bodyPr>
          <a:lstStyle/>
          <a:p>
            <a:pPr>
              <a:buFont typeface="Wingdings" pitchFamily="2" charset="2"/>
              <a:buChar char="Ø"/>
            </a:pPr>
            <a:r>
              <a:rPr lang="fr-FR" dirty="0" smtClean="0"/>
              <a:t> l’intégration </a:t>
            </a:r>
            <a:endParaRPr lang="fr-FR" dirty="0"/>
          </a:p>
        </p:txBody>
      </p:sp>
      <p:sp>
        <p:nvSpPr>
          <p:cNvPr id="8" name="ZoneTexte 7"/>
          <p:cNvSpPr txBox="1"/>
          <p:nvPr/>
        </p:nvSpPr>
        <p:spPr>
          <a:xfrm>
            <a:off x="428596" y="3357562"/>
            <a:ext cx="7143800" cy="1200329"/>
          </a:xfrm>
          <a:prstGeom prst="rect">
            <a:avLst/>
          </a:prstGeom>
          <a:noFill/>
        </p:spPr>
        <p:txBody>
          <a:bodyPr wrap="square" rtlCol="0">
            <a:spAutoFit/>
          </a:bodyPr>
          <a:lstStyle/>
          <a:p>
            <a:pPr lvl="0">
              <a:buFont typeface="Wingdings" pitchFamily="2" charset="2"/>
              <a:buChar char="Ø"/>
            </a:pPr>
            <a:r>
              <a:rPr lang="fr-FR" dirty="0" smtClean="0"/>
              <a:t>Non application de stratégie d’accueil et d’intégration par le tuteur </a:t>
            </a:r>
          </a:p>
          <a:p>
            <a:pPr lvl="0">
              <a:buFont typeface="Wingdings" pitchFamily="2" charset="2"/>
              <a:buChar char="Ø"/>
            </a:pPr>
            <a:r>
              <a:rPr lang="fr-FR" dirty="0" smtClean="0"/>
              <a:t>Absence de familiarisation de l’employé avec la culture et les valeurs de l’hôtel</a:t>
            </a:r>
          </a:p>
          <a:p>
            <a:pPr lvl="0">
              <a:buFont typeface="Wingdings" pitchFamily="2" charset="2"/>
              <a:buChar char="Ø"/>
            </a:pPr>
            <a:endParaRPr lang="fr-FR"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AutoShape 4"/>
          <p:cNvSpPr>
            <a:spLocks noChangeArrowheads="1"/>
          </p:cNvSpPr>
          <p:nvPr/>
        </p:nvSpPr>
        <p:spPr bwMode="auto">
          <a:xfrm>
            <a:off x="611560" y="0"/>
            <a:ext cx="7632700" cy="579437"/>
          </a:xfrm>
          <a:prstGeom prst="foldedCorner">
            <a:avLst>
              <a:gd name="adj" fmla="val 8403"/>
            </a:avLst>
          </a:prstGeom>
          <a:solidFill>
            <a:schemeClr val="tx1"/>
          </a:solidFill>
          <a:ln w="22225">
            <a:solidFill>
              <a:schemeClr val="bg2"/>
            </a:solidFill>
            <a:round/>
            <a:headEnd/>
            <a:tailEnd/>
          </a:ln>
        </p:spPr>
        <p:txBody>
          <a:bodyPr wrap="none" lIns="92075" tIns="46038" rIns="92075" bIns="46038" anchor="ctr"/>
          <a:lstStyle/>
          <a:p>
            <a:r>
              <a:rPr lang="fr-FR" sz="2400" b="1" dirty="0">
                <a:solidFill>
                  <a:schemeClr val="bg1"/>
                </a:solidFill>
              </a:rPr>
              <a:t>1. Audit de la fonction </a:t>
            </a:r>
            <a:r>
              <a:rPr lang="fr-FR" sz="2400" b="1" dirty="0" smtClean="0">
                <a:solidFill>
                  <a:schemeClr val="bg1"/>
                </a:solidFill>
              </a:rPr>
              <a:t>RH</a:t>
            </a:r>
            <a:endParaRPr lang="fr-FR" sz="2400" b="1" dirty="0">
              <a:solidFill>
                <a:schemeClr val="bg1"/>
              </a:solidFill>
            </a:endParaRPr>
          </a:p>
        </p:txBody>
      </p:sp>
      <p:sp>
        <p:nvSpPr>
          <p:cNvPr id="20486" name="Text Box 26"/>
          <p:cNvSpPr txBox="1">
            <a:spLocks noChangeArrowheads="1"/>
          </p:cNvSpPr>
          <p:nvPr/>
        </p:nvSpPr>
        <p:spPr bwMode="auto">
          <a:xfrm>
            <a:off x="214282" y="1357298"/>
            <a:ext cx="4143404" cy="400110"/>
          </a:xfrm>
          <a:prstGeom prst="rect">
            <a:avLst/>
          </a:prstGeom>
          <a:noFill/>
          <a:ln w="9525">
            <a:noFill/>
            <a:miter lim="800000"/>
            <a:headEnd/>
            <a:tailEnd/>
          </a:ln>
        </p:spPr>
        <p:txBody>
          <a:bodyPr wrap="square">
            <a:spAutoFit/>
          </a:bodyPr>
          <a:lstStyle/>
          <a:p>
            <a:pPr>
              <a:spcBef>
                <a:spcPct val="50000"/>
              </a:spcBef>
            </a:pPr>
            <a:r>
              <a:rPr lang="fr-FR" altLang="ja-JP" sz="2000" b="1" i="1" dirty="0" smtClean="0">
                <a:solidFill>
                  <a:srgbClr val="000099"/>
                </a:solidFill>
                <a:ea typeface="ＭＳ Ｐゴシック" charset="-128"/>
              </a:rPr>
              <a:t>Le point de contrôle N°3</a:t>
            </a:r>
            <a:r>
              <a:rPr lang="fr-FR" sz="2000" dirty="0" smtClean="0"/>
              <a:t> </a:t>
            </a:r>
            <a:r>
              <a:rPr lang="fr-FR" altLang="ja-JP" sz="2000" b="1" i="1" dirty="0" smtClean="0">
                <a:solidFill>
                  <a:srgbClr val="000099"/>
                </a:solidFill>
                <a:ea typeface="ＭＳ Ｐゴシック" charset="-128"/>
              </a:rPr>
              <a:t>: </a:t>
            </a:r>
            <a:r>
              <a:rPr lang="fr-FR" altLang="ja-JP" sz="2000" dirty="0" smtClean="0">
                <a:ea typeface="ＭＳ Ｐゴシック" charset="-128"/>
              </a:rPr>
              <a:t> </a:t>
            </a:r>
            <a:endParaRPr lang="fr-FR" sz="2000" dirty="0"/>
          </a:p>
        </p:txBody>
      </p:sp>
      <p:sp>
        <p:nvSpPr>
          <p:cNvPr id="20487" name="Text Box 27"/>
          <p:cNvSpPr txBox="1">
            <a:spLocks noChangeArrowheads="1"/>
          </p:cNvSpPr>
          <p:nvPr/>
        </p:nvSpPr>
        <p:spPr bwMode="auto">
          <a:xfrm>
            <a:off x="142844" y="2786058"/>
            <a:ext cx="4640264" cy="400110"/>
          </a:xfrm>
          <a:prstGeom prst="rect">
            <a:avLst/>
          </a:prstGeom>
          <a:noFill/>
          <a:ln w="9525">
            <a:noFill/>
            <a:miter lim="800000"/>
            <a:headEnd/>
            <a:tailEnd/>
          </a:ln>
        </p:spPr>
        <p:txBody>
          <a:bodyPr wrap="square">
            <a:spAutoFit/>
          </a:bodyPr>
          <a:lstStyle/>
          <a:p>
            <a:pPr>
              <a:spcBef>
                <a:spcPct val="50000"/>
              </a:spcBef>
            </a:pPr>
            <a:r>
              <a:rPr lang="fr-FR" altLang="ja-JP" sz="2000" b="1" i="1" dirty="0">
                <a:solidFill>
                  <a:srgbClr val="000099"/>
                </a:solidFill>
                <a:ea typeface="ＭＳ Ｐゴシック" charset="-128"/>
              </a:rPr>
              <a:t>Les </a:t>
            </a:r>
            <a:r>
              <a:rPr lang="fr-FR" altLang="ja-JP" sz="2000" b="1" i="1" dirty="0" smtClean="0">
                <a:solidFill>
                  <a:srgbClr val="000099"/>
                </a:solidFill>
                <a:ea typeface="ＭＳ Ｐゴシック" charset="-128"/>
              </a:rPr>
              <a:t>risques associés à ce point sont: </a:t>
            </a:r>
            <a:endParaRPr lang="fr-FR" sz="2000" b="1" i="1" dirty="0">
              <a:solidFill>
                <a:srgbClr val="000099"/>
              </a:solidFill>
            </a:endParaRPr>
          </a:p>
        </p:txBody>
      </p:sp>
      <p:sp>
        <p:nvSpPr>
          <p:cNvPr id="7" name="ZoneTexte 6"/>
          <p:cNvSpPr txBox="1"/>
          <p:nvPr/>
        </p:nvSpPr>
        <p:spPr>
          <a:xfrm>
            <a:off x="428596" y="1857364"/>
            <a:ext cx="7715304" cy="369332"/>
          </a:xfrm>
          <a:prstGeom prst="rect">
            <a:avLst/>
          </a:prstGeom>
          <a:noFill/>
        </p:spPr>
        <p:txBody>
          <a:bodyPr wrap="square" rtlCol="0">
            <a:spAutoFit/>
          </a:bodyPr>
          <a:lstStyle/>
          <a:p>
            <a:pPr>
              <a:buFont typeface="Wingdings" pitchFamily="2" charset="2"/>
              <a:buChar char="Ø"/>
            </a:pPr>
            <a:r>
              <a:rPr lang="fr-FR" dirty="0" smtClean="0"/>
              <a:t>La formation </a:t>
            </a:r>
            <a:endParaRPr lang="fr-FR" dirty="0"/>
          </a:p>
        </p:txBody>
      </p:sp>
      <p:sp>
        <p:nvSpPr>
          <p:cNvPr id="8" name="ZoneTexte 7"/>
          <p:cNvSpPr txBox="1"/>
          <p:nvPr/>
        </p:nvSpPr>
        <p:spPr>
          <a:xfrm>
            <a:off x="428596" y="3357562"/>
            <a:ext cx="7500990" cy="2031325"/>
          </a:xfrm>
          <a:prstGeom prst="rect">
            <a:avLst/>
          </a:prstGeom>
          <a:noFill/>
        </p:spPr>
        <p:txBody>
          <a:bodyPr wrap="square" rtlCol="0">
            <a:spAutoFit/>
          </a:bodyPr>
          <a:lstStyle/>
          <a:p>
            <a:pPr>
              <a:buFont typeface="Wingdings" pitchFamily="2" charset="2"/>
              <a:buChar char="Ø"/>
            </a:pPr>
            <a:r>
              <a:rPr lang="fr-FR" dirty="0" smtClean="0"/>
              <a:t>-Les risques associés à ce point sont : </a:t>
            </a:r>
          </a:p>
          <a:p>
            <a:pPr lvl="0">
              <a:buFont typeface="Wingdings" pitchFamily="2" charset="2"/>
              <a:buChar char="Ø"/>
            </a:pPr>
            <a:r>
              <a:rPr lang="fr-FR" dirty="0" smtClean="0"/>
              <a:t>L’inexistence de processus d’analyse de l’identification de besoin en formation</a:t>
            </a:r>
          </a:p>
          <a:p>
            <a:pPr lvl="0">
              <a:buFont typeface="Wingdings" pitchFamily="2" charset="2"/>
              <a:buChar char="Ø"/>
            </a:pPr>
            <a:r>
              <a:rPr lang="fr-FR" dirty="0" smtClean="0"/>
              <a:t>Mauvaise planification de la formation</a:t>
            </a:r>
          </a:p>
          <a:p>
            <a:pPr lvl="0">
              <a:buFont typeface="Wingdings" pitchFamily="2" charset="2"/>
              <a:buChar char="Ø"/>
            </a:pPr>
            <a:r>
              <a:rPr lang="fr-FR" dirty="0" smtClean="0"/>
              <a:t>Il n’y a pas de  suivi post-formation</a:t>
            </a:r>
          </a:p>
          <a:p>
            <a:pPr lvl="0">
              <a:buFont typeface="Wingdings" pitchFamily="2" charset="2"/>
              <a:buChar char="Ø"/>
            </a:pPr>
            <a:endParaRPr lang="fr-FR" dirty="0" smtClean="0"/>
          </a:p>
          <a:p>
            <a:pPr lvl="0">
              <a:buFont typeface="Wingdings" pitchFamily="2" charset="2"/>
              <a:buChar char="Ø"/>
            </a:pPr>
            <a:endParaRPr lang="fr-FR"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AutoShape 4"/>
          <p:cNvSpPr>
            <a:spLocks noChangeArrowheads="1"/>
          </p:cNvSpPr>
          <p:nvPr/>
        </p:nvSpPr>
        <p:spPr bwMode="auto">
          <a:xfrm>
            <a:off x="611560" y="0"/>
            <a:ext cx="7632700" cy="579437"/>
          </a:xfrm>
          <a:prstGeom prst="foldedCorner">
            <a:avLst>
              <a:gd name="adj" fmla="val 8403"/>
            </a:avLst>
          </a:prstGeom>
          <a:solidFill>
            <a:schemeClr val="tx1"/>
          </a:solidFill>
          <a:ln w="22225">
            <a:solidFill>
              <a:schemeClr val="bg2"/>
            </a:solidFill>
            <a:round/>
            <a:headEnd/>
            <a:tailEnd/>
          </a:ln>
        </p:spPr>
        <p:txBody>
          <a:bodyPr wrap="none" lIns="92075" tIns="46038" rIns="92075" bIns="46038" anchor="ctr"/>
          <a:lstStyle/>
          <a:p>
            <a:r>
              <a:rPr lang="fr-FR" sz="2400" b="1" dirty="0">
                <a:solidFill>
                  <a:schemeClr val="bg1"/>
                </a:solidFill>
              </a:rPr>
              <a:t>1. Audit de la fonction </a:t>
            </a:r>
            <a:r>
              <a:rPr lang="fr-FR" sz="2400" b="1" dirty="0" smtClean="0">
                <a:solidFill>
                  <a:schemeClr val="bg1"/>
                </a:solidFill>
              </a:rPr>
              <a:t>RH</a:t>
            </a:r>
            <a:endParaRPr lang="fr-FR" sz="2400" b="1" dirty="0">
              <a:solidFill>
                <a:schemeClr val="bg1"/>
              </a:solidFill>
            </a:endParaRPr>
          </a:p>
        </p:txBody>
      </p:sp>
      <p:sp>
        <p:nvSpPr>
          <p:cNvPr id="20486" name="Text Box 26"/>
          <p:cNvSpPr txBox="1">
            <a:spLocks noChangeArrowheads="1"/>
          </p:cNvSpPr>
          <p:nvPr/>
        </p:nvSpPr>
        <p:spPr bwMode="auto">
          <a:xfrm>
            <a:off x="214282" y="1357298"/>
            <a:ext cx="4143404" cy="400110"/>
          </a:xfrm>
          <a:prstGeom prst="rect">
            <a:avLst/>
          </a:prstGeom>
          <a:noFill/>
          <a:ln w="9525">
            <a:noFill/>
            <a:miter lim="800000"/>
            <a:headEnd/>
            <a:tailEnd/>
          </a:ln>
        </p:spPr>
        <p:txBody>
          <a:bodyPr wrap="square">
            <a:spAutoFit/>
          </a:bodyPr>
          <a:lstStyle/>
          <a:p>
            <a:pPr>
              <a:spcBef>
                <a:spcPct val="50000"/>
              </a:spcBef>
            </a:pPr>
            <a:r>
              <a:rPr lang="fr-FR" altLang="ja-JP" sz="2000" b="1" i="1" dirty="0" smtClean="0">
                <a:solidFill>
                  <a:srgbClr val="000099"/>
                </a:solidFill>
                <a:ea typeface="ＭＳ Ｐゴシック" charset="-128"/>
              </a:rPr>
              <a:t>Le point de contrôle N°4: </a:t>
            </a:r>
            <a:r>
              <a:rPr lang="fr-FR" altLang="ja-JP" sz="2000" dirty="0" smtClean="0">
                <a:ea typeface="ＭＳ Ｐゴシック" charset="-128"/>
              </a:rPr>
              <a:t> </a:t>
            </a:r>
            <a:endParaRPr lang="fr-FR" sz="2000" dirty="0"/>
          </a:p>
        </p:txBody>
      </p:sp>
      <p:sp>
        <p:nvSpPr>
          <p:cNvPr id="20487" name="Text Box 27"/>
          <p:cNvSpPr txBox="1">
            <a:spLocks noChangeArrowheads="1"/>
          </p:cNvSpPr>
          <p:nvPr/>
        </p:nvSpPr>
        <p:spPr bwMode="auto">
          <a:xfrm>
            <a:off x="142844" y="2786058"/>
            <a:ext cx="4640264" cy="400110"/>
          </a:xfrm>
          <a:prstGeom prst="rect">
            <a:avLst/>
          </a:prstGeom>
          <a:noFill/>
          <a:ln w="9525">
            <a:noFill/>
            <a:miter lim="800000"/>
            <a:headEnd/>
            <a:tailEnd/>
          </a:ln>
        </p:spPr>
        <p:txBody>
          <a:bodyPr wrap="square">
            <a:spAutoFit/>
          </a:bodyPr>
          <a:lstStyle/>
          <a:p>
            <a:pPr>
              <a:spcBef>
                <a:spcPct val="50000"/>
              </a:spcBef>
            </a:pPr>
            <a:r>
              <a:rPr lang="fr-FR" altLang="ja-JP" sz="2000" b="1" i="1" dirty="0">
                <a:solidFill>
                  <a:srgbClr val="000099"/>
                </a:solidFill>
                <a:ea typeface="ＭＳ Ｐゴシック" charset="-128"/>
              </a:rPr>
              <a:t>Les </a:t>
            </a:r>
            <a:r>
              <a:rPr lang="fr-FR" altLang="ja-JP" sz="2000" b="1" i="1" dirty="0" smtClean="0">
                <a:solidFill>
                  <a:srgbClr val="000099"/>
                </a:solidFill>
                <a:ea typeface="ＭＳ Ｐゴシック" charset="-128"/>
              </a:rPr>
              <a:t>risques associés à ce point sont: </a:t>
            </a:r>
            <a:endParaRPr lang="fr-FR" sz="2000" b="1" i="1" dirty="0">
              <a:solidFill>
                <a:srgbClr val="000099"/>
              </a:solidFill>
            </a:endParaRPr>
          </a:p>
        </p:txBody>
      </p:sp>
      <p:sp>
        <p:nvSpPr>
          <p:cNvPr id="7" name="ZoneTexte 6"/>
          <p:cNvSpPr txBox="1"/>
          <p:nvPr/>
        </p:nvSpPr>
        <p:spPr>
          <a:xfrm>
            <a:off x="428596" y="1857364"/>
            <a:ext cx="7715304" cy="369332"/>
          </a:xfrm>
          <a:prstGeom prst="rect">
            <a:avLst/>
          </a:prstGeom>
          <a:noFill/>
        </p:spPr>
        <p:txBody>
          <a:bodyPr wrap="square" rtlCol="0">
            <a:spAutoFit/>
          </a:bodyPr>
          <a:lstStyle/>
          <a:p>
            <a:pPr>
              <a:buFont typeface="Wingdings" pitchFamily="2" charset="2"/>
              <a:buChar char="Ø"/>
            </a:pPr>
            <a:r>
              <a:rPr lang="fr-FR" dirty="0" smtClean="0"/>
              <a:t>l’évaluation</a:t>
            </a:r>
            <a:endParaRPr lang="fr-FR" dirty="0"/>
          </a:p>
        </p:txBody>
      </p:sp>
      <p:sp>
        <p:nvSpPr>
          <p:cNvPr id="8" name="ZoneTexte 7"/>
          <p:cNvSpPr txBox="1"/>
          <p:nvPr/>
        </p:nvSpPr>
        <p:spPr>
          <a:xfrm>
            <a:off x="428596" y="3357562"/>
            <a:ext cx="7500990" cy="1477328"/>
          </a:xfrm>
          <a:prstGeom prst="rect">
            <a:avLst/>
          </a:prstGeom>
          <a:noFill/>
        </p:spPr>
        <p:txBody>
          <a:bodyPr wrap="square" rtlCol="0">
            <a:spAutoFit/>
          </a:bodyPr>
          <a:lstStyle/>
          <a:p>
            <a:pPr lvl="0">
              <a:buFont typeface="Wingdings" pitchFamily="2" charset="2"/>
              <a:buChar char="Ø"/>
            </a:pPr>
            <a:r>
              <a:rPr lang="fr-FR" dirty="0" smtClean="0"/>
              <a:t>Non application des grilles d’évaluation</a:t>
            </a:r>
          </a:p>
          <a:p>
            <a:pPr lvl="0">
              <a:buFont typeface="Wingdings" pitchFamily="2" charset="2"/>
              <a:buChar char="Ø"/>
            </a:pPr>
            <a:r>
              <a:rPr lang="fr-FR" dirty="0" smtClean="0"/>
              <a:t>L’inexistence des méthodes d’évaluation des employés </a:t>
            </a:r>
          </a:p>
          <a:p>
            <a:pPr lvl="0">
              <a:buFont typeface="Wingdings" pitchFamily="2" charset="2"/>
              <a:buChar char="Ø"/>
            </a:pPr>
            <a:r>
              <a:rPr lang="fr-FR" dirty="0" smtClean="0"/>
              <a:t>Absence des résultats d’évaluation</a:t>
            </a:r>
          </a:p>
          <a:p>
            <a:pPr>
              <a:buFont typeface="Wingdings" pitchFamily="2" charset="2"/>
              <a:buChar char="Ø"/>
            </a:pPr>
            <a:endParaRPr lang="fr-FR" dirty="0" smtClean="0"/>
          </a:p>
          <a:p>
            <a:pPr lvl="0">
              <a:buFont typeface="Wingdings" pitchFamily="2" charset="2"/>
              <a:buChar char="Ø"/>
            </a:pPr>
            <a:endParaRPr lang="fr-FR"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AutoShape 4"/>
          <p:cNvSpPr>
            <a:spLocks noChangeArrowheads="1"/>
          </p:cNvSpPr>
          <p:nvPr/>
        </p:nvSpPr>
        <p:spPr bwMode="auto">
          <a:xfrm>
            <a:off x="611560" y="0"/>
            <a:ext cx="7632700" cy="579437"/>
          </a:xfrm>
          <a:prstGeom prst="foldedCorner">
            <a:avLst>
              <a:gd name="adj" fmla="val 8403"/>
            </a:avLst>
          </a:prstGeom>
          <a:solidFill>
            <a:schemeClr val="tx1"/>
          </a:solidFill>
          <a:ln w="22225">
            <a:solidFill>
              <a:schemeClr val="bg2"/>
            </a:solidFill>
            <a:round/>
            <a:headEnd/>
            <a:tailEnd/>
          </a:ln>
        </p:spPr>
        <p:txBody>
          <a:bodyPr wrap="none" lIns="92075" tIns="46038" rIns="92075" bIns="46038" anchor="ctr"/>
          <a:lstStyle/>
          <a:p>
            <a:r>
              <a:rPr lang="fr-FR" sz="2400" b="1" dirty="0">
                <a:solidFill>
                  <a:schemeClr val="bg1"/>
                </a:solidFill>
              </a:rPr>
              <a:t>1. Audit de la fonction </a:t>
            </a:r>
            <a:r>
              <a:rPr lang="fr-FR" sz="2400" b="1" dirty="0" smtClean="0">
                <a:solidFill>
                  <a:schemeClr val="bg1"/>
                </a:solidFill>
              </a:rPr>
              <a:t>RH</a:t>
            </a:r>
            <a:endParaRPr lang="fr-FR" sz="2400" b="1" dirty="0">
              <a:solidFill>
                <a:schemeClr val="bg1"/>
              </a:solidFill>
            </a:endParaRPr>
          </a:p>
        </p:txBody>
      </p:sp>
      <p:sp>
        <p:nvSpPr>
          <p:cNvPr id="20486" name="Text Box 26"/>
          <p:cNvSpPr txBox="1">
            <a:spLocks noChangeArrowheads="1"/>
          </p:cNvSpPr>
          <p:nvPr/>
        </p:nvSpPr>
        <p:spPr bwMode="auto">
          <a:xfrm>
            <a:off x="214282" y="1357298"/>
            <a:ext cx="4143404" cy="400110"/>
          </a:xfrm>
          <a:prstGeom prst="rect">
            <a:avLst/>
          </a:prstGeom>
          <a:noFill/>
          <a:ln w="9525">
            <a:noFill/>
            <a:miter lim="800000"/>
            <a:headEnd/>
            <a:tailEnd/>
          </a:ln>
        </p:spPr>
        <p:txBody>
          <a:bodyPr wrap="square">
            <a:spAutoFit/>
          </a:bodyPr>
          <a:lstStyle/>
          <a:p>
            <a:pPr>
              <a:spcBef>
                <a:spcPct val="50000"/>
              </a:spcBef>
            </a:pPr>
            <a:r>
              <a:rPr lang="fr-FR" altLang="ja-JP" sz="2000" b="1" i="1" dirty="0" smtClean="0">
                <a:solidFill>
                  <a:srgbClr val="000099"/>
                </a:solidFill>
                <a:ea typeface="ＭＳ Ｐゴシック" charset="-128"/>
              </a:rPr>
              <a:t>Le point de contrôle N°5: </a:t>
            </a:r>
            <a:r>
              <a:rPr lang="fr-FR" altLang="ja-JP" sz="2000" dirty="0" smtClean="0">
                <a:ea typeface="ＭＳ Ｐゴシック" charset="-128"/>
              </a:rPr>
              <a:t> </a:t>
            </a:r>
            <a:endParaRPr lang="fr-FR" sz="2000" dirty="0"/>
          </a:p>
        </p:txBody>
      </p:sp>
      <p:sp>
        <p:nvSpPr>
          <p:cNvPr id="20487" name="Text Box 27"/>
          <p:cNvSpPr txBox="1">
            <a:spLocks noChangeArrowheads="1"/>
          </p:cNvSpPr>
          <p:nvPr/>
        </p:nvSpPr>
        <p:spPr bwMode="auto">
          <a:xfrm>
            <a:off x="142844" y="2786058"/>
            <a:ext cx="4640264" cy="400110"/>
          </a:xfrm>
          <a:prstGeom prst="rect">
            <a:avLst/>
          </a:prstGeom>
          <a:noFill/>
          <a:ln w="9525">
            <a:noFill/>
            <a:miter lim="800000"/>
            <a:headEnd/>
            <a:tailEnd/>
          </a:ln>
        </p:spPr>
        <p:txBody>
          <a:bodyPr wrap="square">
            <a:spAutoFit/>
          </a:bodyPr>
          <a:lstStyle/>
          <a:p>
            <a:pPr>
              <a:spcBef>
                <a:spcPct val="50000"/>
              </a:spcBef>
            </a:pPr>
            <a:r>
              <a:rPr lang="fr-FR" altLang="ja-JP" sz="2000" b="1" i="1" dirty="0">
                <a:solidFill>
                  <a:srgbClr val="000099"/>
                </a:solidFill>
                <a:ea typeface="ＭＳ Ｐゴシック" charset="-128"/>
              </a:rPr>
              <a:t>Les </a:t>
            </a:r>
            <a:r>
              <a:rPr lang="fr-FR" altLang="ja-JP" sz="2000" b="1" i="1" dirty="0" smtClean="0">
                <a:solidFill>
                  <a:srgbClr val="000099"/>
                </a:solidFill>
                <a:ea typeface="ＭＳ Ｐゴシック" charset="-128"/>
              </a:rPr>
              <a:t>risques associés à ce point sont: </a:t>
            </a:r>
            <a:endParaRPr lang="fr-FR" sz="2000" b="1" i="1" dirty="0">
              <a:solidFill>
                <a:srgbClr val="000099"/>
              </a:solidFill>
            </a:endParaRPr>
          </a:p>
        </p:txBody>
      </p:sp>
      <p:sp>
        <p:nvSpPr>
          <p:cNvPr id="7" name="ZoneTexte 6"/>
          <p:cNvSpPr txBox="1"/>
          <p:nvPr/>
        </p:nvSpPr>
        <p:spPr>
          <a:xfrm>
            <a:off x="428596" y="1857364"/>
            <a:ext cx="7715304" cy="369332"/>
          </a:xfrm>
          <a:prstGeom prst="rect">
            <a:avLst/>
          </a:prstGeom>
          <a:noFill/>
        </p:spPr>
        <p:txBody>
          <a:bodyPr wrap="square" rtlCol="0">
            <a:spAutoFit/>
          </a:bodyPr>
          <a:lstStyle/>
          <a:p>
            <a:pPr>
              <a:buFont typeface="Wingdings" pitchFamily="2" charset="2"/>
              <a:buChar char="Ø"/>
            </a:pPr>
            <a:r>
              <a:rPr lang="fr-FR" dirty="0" smtClean="0"/>
              <a:t>La motivation </a:t>
            </a:r>
            <a:endParaRPr lang="fr-FR" dirty="0"/>
          </a:p>
        </p:txBody>
      </p:sp>
      <p:sp>
        <p:nvSpPr>
          <p:cNvPr id="8" name="ZoneTexte 7"/>
          <p:cNvSpPr txBox="1"/>
          <p:nvPr/>
        </p:nvSpPr>
        <p:spPr>
          <a:xfrm>
            <a:off x="428596" y="3357562"/>
            <a:ext cx="7500990" cy="1754326"/>
          </a:xfrm>
          <a:prstGeom prst="rect">
            <a:avLst/>
          </a:prstGeom>
          <a:noFill/>
        </p:spPr>
        <p:txBody>
          <a:bodyPr wrap="square" rtlCol="0">
            <a:spAutoFit/>
          </a:bodyPr>
          <a:lstStyle/>
          <a:p>
            <a:pPr lvl="0">
              <a:buFont typeface="Wingdings" pitchFamily="2" charset="2"/>
              <a:buChar char="Ø"/>
            </a:pPr>
            <a:r>
              <a:rPr lang="fr-FR" dirty="0" smtClean="0"/>
              <a:t>L’existence des conflits internes. (L’atmosphère du travail)</a:t>
            </a:r>
          </a:p>
          <a:p>
            <a:pPr lvl="0">
              <a:buFont typeface="Wingdings" pitchFamily="2" charset="2"/>
              <a:buChar char="Ø"/>
            </a:pPr>
            <a:r>
              <a:rPr lang="fr-FR" dirty="0" smtClean="0"/>
              <a:t>Le stress dû à la surcharge du travail au sein du département RH.</a:t>
            </a:r>
          </a:p>
          <a:p>
            <a:pPr lvl="0">
              <a:buFont typeface="Wingdings" pitchFamily="2" charset="2"/>
              <a:buChar char="Ø"/>
            </a:pPr>
            <a:r>
              <a:rPr lang="fr-FR" dirty="0" smtClean="0"/>
              <a:t>L’absence de considération, d’estime, de respect de l’individu.</a:t>
            </a:r>
          </a:p>
          <a:p>
            <a:pPr lvl="0">
              <a:buFont typeface="Wingdings" pitchFamily="2" charset="2"/>
              <a:buChar char="Ø"/>
            </a:pPr>
            <a:r>
              <a:rPr lang="fr-FR" dirty="0" smtClean="0"/>
              <a:t>L’agressivité du directeur RH. </a:t>
            </a:r>
          </a:p>
          <a:p>
            <a:pPr>
              <a:buFont typeface="Wingdings" pitchFamily="2" charset="2"/>
              <a:buChar char="Ø"/>
            </a:pPr>
            <a:endParaRPr lang="fr-FR" dirty="0" smtClean="0"/>
          </a:p>
          <a:p>
            <a:pPr lvl="0">
              <a:buFont typeface="Wingdings" pitchFamily="2" charset="2"/>
              <a:buChar char="Ø"/>
            </a:pPr>
            <a:endParaRPr lang="fr-FR"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AutoShape 4"/>
          <p:cNvSpPr>
            <a:spLocks noChangeArrowheads="1"/>
          </p:cNvSpPr>
          <p:nvPr/>
        </p:nvSpPr>
        <p:spPr bwMode="auto">
          <a:xfrm>
            <a:off x="611560" y="0"/>
            <a:ext cx="7632700" cy="579437"/>
          </a:xfrm>
          <a:prstGeom prst="foldedCorner">
            <a:avLst>
              <a:gd name="adj" fmla="val 8403"/>
            </a:avLst>
          </a:prstGeom>
          <a:solidFill>
            <a:schemeClr val="tx1"/>
          </a:solidFill>
          <a:ln w="22225">
            <a:solidFill>
              <a:schemeClr val="bg2"/>
            </a:solidFill>
            <a:round/>
            <a:headEnd/>
            <a:tailEnd/>
          </a:ln>
        </p:spPr>
        <p:txBody>
          <a:bodyPr wrap="none" lIns="92075" tIns="46038" rIns="92075" bIns="46038" anchor="ctr"/>
          <a:lstStyle/>
          <a:p>
            <a:r>
              <a:rPr lang="fr-FR" sz="2400" b="1" dirty="0">
                <a:solidFill>
                  <a:schemeClr val="bg1"/>
                </a:solidFill>
              </a:rPr>
              <a:t>1. Audit de la fonction </a:t>
            </a:r>
            <a:r>
              <a:rPr lang="fr-FR" sz="2400" b="1" dirty="0" smtClean="0">
                <a:solidFill>
                  <a:schemeClr val="bg1"/>
                </a:solidFill>
              </a:rPr>
              <a:t>RH</a:t>
            </a:r>
            <a:endParaRPr lang="fr-FR" sz="2400" b="1" dirty="0">
              <a:solidFill>
                <a:schemeClr val="bg1"/>
              </a:solidFill>
            </a:endParaRPr>
          </a:p>
        </p:txBody>
      </p:sp>
      <p:sp>
        <p:nvSpPr>
          <p:cNvPr id="20486" name="Text Box 26"/>
          <p:cNvSpPr txBox="1">
            <a:spLocks noChangeArrowheads="1"/>
          </p:cNvSpPr>
          <p:nvPr/>
        </p:nvSpPr>
        <p:spPr bwMode="auto">
          <a:xfrm>
            <a:off x="214282" y="1357298"/>
            <a:ext cx="4143404" cy="400110"/>
          </a:xfrm>
          <a:prstGeom prst="rect">
            <a:avLst/>
          </a:prstGeom>
          <a:noFill/>
          <a:ln w="9525">
            <a:noFill/>
            <a:miter lim="800000"/>
            <a:headEnd/>
            <a:tailEnd/>
          </a:ln>
        </p:spPr>
        <p:txBody>
          <a:bodyPr wrap="square">
            <a:spAutoFit/>
          </a:bodyPr>
          <a:lstStyle/>
          <a:p>
            <a:pPr>
              <a:spcBef>
                <a:spcPct val="50000"/>
              </a:spcBef>
            </a:pPr>
            <a:r>
              <a:rPr lang="fr-FR" altLang="ja-JP" sz="2000" b="1" i="1" dirty="0" smtClean="0">
                <a:solidFill>
                  <a:srgbClr val="000099"/>
                </a:solidFill>
                <a:ea typeface="ＭＳ Ｐゴシック" charset="-128"/>
              </a:rPr>
              <a:t>Le point de contrôle N°6: </a:t>
            </a:r>
            <a:r>
              <a:rPr lang="fr-FR" altLang="ja-JP" sz="2000" dirty="0" smtClean="0">
                <a:ea typeface="ＭＳ Ｐゴシック" charset="-128"/>
              </a:rPr>
              <a:t> </a:t>
            </a:r>
            <a:endParaRPr lang="fr-FR" sz="2000" dirty="0"/>
          </a:p>
        </p:txBody>
      </p:sp>
      <p:sp>
        <p:nvSpPr>
          <p:cNvPr id="20487" name="Text Box 27"/>
          <p:cNvSpPr txBox="1">
            <a:spLocks noChangeArrowheads="1"/>
          </p:cNvSpPr>
          <p:nvPr/>
        </p:nvSpPr>
        <p:spPr bwMode="auto">
          <a:xfrm>
            <a:off x="142844" y="2786058"/>
            <a:ext cx="4640264" cy="400110"/>
          </a:xfrm>
          <a:prstGeom prst="rect">
            <a:avLst/>
          </a:prstGeom>
          <a:noFill/>
          <a:ln w="9525">
            <a:noFill/>
            <a:miter lim="800000"/>
            <a:headEnd/>
            <a:tailEnd/>
          </a:ln>
        </p:spPr>
        <p:txBody>
          <a:bodyPr wrap="square">
            <a:spAutoFit/>
          </a:bodyPr>
          <a:lstStyle/>
          <a:p>
            <a:pPr>
              <a:spcBef>
                <a:spcPct val="50000"/>
              </a:spcBef>
            </a:pPr>
            <a:r>
              <a:rPr lang="fr-FR" altLang="ja-JP" sz="2000" b="1" i="1" dirty="0">
                <a:solidFill>
                  <a:srgbClr val="000099"/>
                </a:solidFill>
                <a:ea typeface="ＭＳ Ｐゴシック" charset="-128"/>
              </a:rPr>
              <a:t>Les </a:t>
            </a:r>
            <a:r>
              <a:rPr lang="fr-FR" altLang="ja-JP" sz="2000" b="1" i="1" dirty="0" smtClean="0">
                <a:solidFill>
                  <a:srgbClr val="000099"/>
                </a:solidFill>
                <a:ea typeface="ＭＳ Ｐゴシック" charset="-128"/>
              </a:rPr>
              <a:t>risques associés à ce point sont: </a:t>
            </a:r>
            <a:endParaRPr lang="fr-FR" sz="2000" b="1" i="1" dirty="0">
              <a:solidFill>
                <a:srgbClr val="000099"/>
              </a:solidFill>
            </a:endParaRPr>
          </a:p>
        </p:txBody>
      </p:sp>
      <p:sp>
        <p:nvSpPr>
          <p:cNvPr id="7" name="ZoneTexte 6"/>
          <p:cNvSpPr txBox="1"/>
          <p:nvPr/>
        </p:nvSpPr>
        <p:spPr>
          <a:xfrm>
            <a:off x="428596" y="1857364"/>
            <a:ext cx="7715304" cy="369332"/>
          </a:xfrm>
          <a:prstGeom prst="rect">
            <a:avLst/>
          </a:prstGeom>
          <a:noFill/>
        </p:spPr>
        <p:txBody>
          <a:bodyPr wrap="square" rtlCol="0">
            <a:spAutoFit/>
          </a:bodyPr>
          <a:lstStyle/>
          <a:p>
            <a:pPr>
              <a:buFont typeface="Wingdings" pitchFamily="2" charset="2"/>
              <a:buChar char="Ø"/>
            </a:pPr>
            <a:r>
              <a:rPr lang="fr-FR" dirty="0" smtClean="0"/>
              <a:t> La communication interne </a:t>
            </a:r>
            <a:endParaRPr lang="fr-FR" dirty="0"/>
          </a:p>
        </p:txBody>
      </p:sp>
      <p:sp>
        <p:nvSpPr>
          <p:cNvPr id="8" name="ZoneTexte 7"/>
          <p:cNvSpPr txBox="1"/>
          <p:nvPr/>
        </p:nvSpPr>
        <p:spPr>
          <a:xfrm>
            <a:off x="428596" y="3357562"/>
            <a:ext cx="7500990" cy="2031325"/>
          </a:xfrm>
          <a:prstGeom prst="rect">
            <a:avLst/>
          </a:prstGeom>
          <a:noFill/>
        </p:spPr>
        <p:txBody>
          <a:bodyPr wrap="square" rtlCol="0">
            <a:spAutoFit/>
          </a:bodyPr>
          <a:lstStyle/>
          <a:p>
            <a:pPr lvl="0">
              <a:buFont typeface="Wingdings" pitchFamily="2" charset="2"/>
              <a:buChar char="Ø"/>
            </a:pPr>
            <a:r>
              <a:rPr lang="fr-FR" dirty="0" smtClean="0"/>
              <a:t>Le manque de communication entre le département RH et les autres départements d’une part et les salariés d’une autre part ;</a:t>
            </a:r>
          </a:p>
          <a:p>
            <a:pPr lvl="0">
              <a:buFont typeface="Wingdings" pitchFamily="2" charset="2"/>
              <a:buChar char="Ø"/>
            </a:pPr>
            <a:r>
              <a:rPr lang="fr-FR" dirty="0" smtClean="0"/>
              <a:t>Défaillances au niveau de système d’informatique utilisé par l’hôtel</a:t>
            </a:r>
          </a:p>
          <a:p>
            <a:pPr lvl="0">
              <a:buFont typeface="Wingdings" pitchFamily="2" charset="2"/>
              <a:buChar char="Ø"/>
            </a:pPr>
            <a:r>
              <a:rPr lang="fr-FR" dirty="0" smtClean="0"/>
              <a:t>Les conflits (intra personnels, interpersonnels, intragroupes et intergroupes), ce qui ne facilite pas le passage de message.</a:t>
            </a:r>
          </a:p>
          <a:p>
            <a:pPr>
              <a:buFont typeface="Wingdings" pitchFamily="2" charset="2"/>
              <a:buChar char="Ø"/>
            </a:pPr>
            <a:endParaRPr lang="fr-FR" dirty="0" smtClean="0"/>
          </a:p>
          <a:p>
            <a:pPr lvl="0">
              <a:buFont typeface="Wingdings" pitchFamily="2" charset="2"/>
              <a:buChar char="Ø"/>
            </a:pPr>
            <a:endParaRPr lang="fr-FR"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u numéro de diapositive 5"/>
          <p:cNvSpPr>
            <a:spLocks noGrp="1"/>
          </p:cNvSpPr>
          <p:nvPr>
            <p:ph type="sldNum" sz="quarter" idx="11"/>
          </p:nvPr>
        </p:nvSpPr>
        <p:spPr>
          <a:noFill/>
        </p:spPr>
        <p:txBody>
          <a:bodyPr/>
          <a:lstStyle/>
          <a:p>
            <a:fld id="{C4E1B192-AF99-402C-A070-4976B6CA73E7}" type="slidenum">
              <a:rPr lang="fr-FR" smtClean="0">
                <a:latin typeface="Arial" charset="0"/>
                <a:cs typeface="Arial" charset="0"/>
              </a:rPr>
              <a:pPr/>
              <a:t>16</a:t>
            </a:fld>
            <a:endParaRPr lang="fr-FR" smtClean="0">
              <a:latin typeface="Arial" charset="0"/>
              <a:cs typeface="Arial" charset="0"/>
            </a:endParaRPr>
          </a:p>
        </p:txBody>
      </p:sp>
      <p:sp>
        <p:nvSpPr>
          <p:cNvPr id="27651" name="Rectangle 7"/>
          <p:cNvSpPr>
            <a:spLocks noGrp="1" noChangeArrowheads="1"/>
          </p:cNvSpPr>
          <p:nvPr>
            <p:ph type="body" idx="1"/>
          </p:nvPr>
        </p:nvSpPr>
        <p:spPr>
          <a:xfrm>
            <a:off x="539750" y="1628775"/>
            <a:ext cx="8229600" cy="4525963"/>
          </a:xfrm>
          <a:noFill/>
        </p:spPr>
        <p:txBody>
          <a:bodyPr/>
          <a:lstStyle/>
          <a:p>
            <a:pPr lvl="1" eaLnBrk="1" hangingPunct="1">
              <a:buFontTx/>
              <a:buNone/>
            </a:pPr>
            <a:r>
              <a:rPr lang="fr-FR" sz="2400" dirty="0" smtClean="0">
                <a:hlinkClick r:id="rId3" action="ppaction://hlinkfile"/>
              </a:rPr>
              <a:t>1. Lettre de Mission</a:t>
            </a:r>
            <a:endParaRPr lang="fr-FR" sz="2400" dirty="0" smtClean="0"/>
          </a:p>
          <a:p>
            <a:pPr lvl="1" eaLnBrk="1" hangingPunct="1">
              <a:buFontTx/>
              <a:buNone/>
            </a:pPr>
            <a:r>
              <a:rPr lang="fr-FR" sz="2400" dirty="0" smtClean="0">
                <a:hlinkClick r:id="rId4" action="ppaction://hlinkfile"/>
              </a:rPr>
              <a:t>2. Questionnaire de Prise de Connaissance (Q.P.C.)</a:t>
            </a:r>
            <a:endParaRPr lang="fr-FR" sz="2400" dirty="0" smtClean="0"/>
          </a:p>
          <a:p>
            <a:pPr lvl="1" eaLnBrk="1" hangingPunct="1">
              <a:buFontTx/>
              <a:buNone/>
            </a:pPr>
            <a:r>
              <a:rPr lang="fr-FR" sz="2400" dirty="0" smtClean="0">
                <a:hlinkClick r:id="rId5" action="ppaction://hlinkfile"/>
              </a:rPr>
              <a:t>3</a:t>
            </a:r>
            <a:r>
              <a:rPr lang="fr-FR" sz="2400" dirty="0" smtClean="0">
                <a:hlinkClick r:id="rId6" action="ppaction://hlinkfile"/>
              </a:rPr>
              <a:t>. Grille d’Analyse des Tâches (G.A.T.)</a:t>
            </a:r>
            <a:endParaRPr lang="fr-FR" sz="2400" dirty="0" smtClean="0"/>
          </a:p>
          <a:p>
            <a:pPr lvl="1" eaLnBrk="1" hangingPunct="1">
              <a:buFontTx/>
              <a:buNone/>
            </a:pPr>
            <a:r>
              <a:rPr lang="fr-FR" sz="2400" dirty="0" smtClean="0">
                <a:hlinkClick r:id="rId7" action="ppaction://hlinkfile"/>
              </a:rPr>
              <a:t>4. Plan d’Approche</a:t>
            </a:r>
            <a:endParaRPr lang="fr-FR" sz="2400" dirty="0" smtClean="0"/>
          </a:p>
          <a:p>
            <a:pPr lvl="1" eaLnBrk="1" hangingPunct="1">
              <a:buFontTx/>
              <a:buNone/>
            </a:pPr>
            <a:r>
              <a:rPr lang="fr-FR" sz="2400" dirty="0" smtClean="0">
                <a:hlinkClick r:id="rId8" action="ppaction://hlinkfile"/>
              </a:rPr>
              <a:t>5. Questionnaire de Contrôle Interne (1ère version)</a:t>
            </a:r>
            <a:endParaRPr lang="fr-FR" sz="2400" dirty="0" smtClean="0"/>
          </a:p>
          <a:p>
            <a:pPr lvl="1" eaLnBrk="1" hangingPunct="1">
              <a:buFontTx/>
              <a:buNone/>
            </a:pPr>
            <a:r>
              <a:rPr lang="fr-FR" sz="2400" dirty="0" smtClean="0">
                <a:hlinkClick r:id="rId9" action="ppaction://hlinkfile"/>
              </a:rPr>
              <a:t>6. Diagramme de Circulation</a:t>
            </a:r>
            <a:endParaRPr lang="fr-FR" sz="2400" dirty="0" smtClean="0"/>
          </a:p>
          <a:p>
            <a:pPr lvl="1" eaLnBrk="1" hangingPunct="1">
              <a:buFontTx/>
              <a:buNone/>
            </a:pPr>
            <a:r>
              <a:rPr lang="fr-FR" sz="2400" dirty="0" smtClean="0">
                <a:hlinkClick r:id="rId10" action="ppaction://hlinkfile"/>
              </a:rPr>
              <a:t>7. Tableau des Forces et faiblesses Apparentes (</a:t>
            </a:r>
            <a:r>
              <a:rPr lang="fr-FR" sz="2400" dirty="0" err="1" smtClean="0">
                <a:hlinkClick r:id="rId10" action="ppaction://hlinkfile"/>
              </a:rPr>
              <a:t>T.F.f.A</a:t>
            </a:r>
            <a:r>
              <a:rPr lang="fr-FR" sz="2400" dirty="0" smtClean="0">
                <a:hlinkClick r:id="rId10" action="ppaction://hlinkfile"/>
              </a:rPr>
              <a:t>.)</a:t>
            </a:r>
            <a:endParaRPr lang="fr-FR" sz="2400" dirty="0" smtClean="0"/>
          </a:p>
          <a:p>
            <a:pPr lvl="1" eaLnBrk="1" hangingPunct="1">
              <a:buFontTx/>
              <a:buNone/>
            </a:pPr>
            <a:r>
              <a:rPr lang="fr-FR" sz="2400" dirty="0" smtClean="0">
                <a:hlinkClick r:id="rId11" action="ppaction://hlinkfile"/>
              </a:rPr>
              <a:t>8. Rapport d’Orientation</a:t>
            </a:r>
            <a:endParaRPr lang="fr-FR" sz="2400" dirty="0" smtClean="0"/>
          </a:p>
        </p:txBody>
      </p:sp>
      <p:sp>
        <p:nvSpPr>
          <p:cNvPr id="27652" name="Text Box 8"/>
          <p:cNvSpPr txBox="1">
            <a:spLocks noChangeArrowheads="1"/>
          </p:cNvSpPr>
          <p:nvPr/>
        </p:nvSpPr>
        <p:spPr bwMode="auto">
          <a:xfrm>
            <a:off x="2500313" y="285750"/>
            <a:ext cx="3457575" cy="396875"/>
          </a:xfrm>
          <a:prstGeom prst="rect">
            <a:avLst/>
          </a:prstGeom>
          <a:noFill/>
          <a:ln w="9525">
            <a:noFill/>
            <a:miter lim="800000"/>
            <a:headEnd/>
            <a:tailEnd/>
          </a:ln>
        </p:spPr>
        <p:txBody>
          <a:bodyPr>
            <a:spAutoFit/>
          </a:bodyPr>
          <a:lstStyle/>
          <a:p>
            <a:pPr>
              <a:spcBef>
                <a:spcPct val="50000"/>
              </a:spcBef>
            </a:pPr>
            <a:r>
              <a:rPr lang="fr-FR" sz="2000" b="1" i="1" u="sng">
                <a:solidFill>
                  <a:srgbClr val="000099"/>
                </a:solidFill>
              </a:rPr>
              <a:t>1. Phase de Préparation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u numéro de diapositive 5"/>
          <p:cNvSpPr>
            <a:spLocks noGrp="1"/>
          </p:cNvSpPr>
          <p:nvPr>
            <p:ph type="sldNum" sz="quarter" idx="11"/>
          </p:nvPr>
        </p:nvSpPr>
        <p:spPr>
          <a:noFill/>
        </p:spPr>
        <p:txBody>
          <a:bodyPr/>
          <a:lstStyle/>
          <a:p>
            <a:fld id="{85999D62-9817-4CFF-BF91-915A2FC67A10}" type="slidenum">
              <a:rPr lang="fr-FR" smtClean="0">
                <a:latin typeface="Arial" charset="0"/>
                <a:cs typeface="Arial" charset="0"/>
              </a:rPr>
              <a:pPr/>
              <a:t>17</a:t>
            </a:fld>
            <a:endParaRPr lang="fr-FR" smtClean="0">
              <a:latin typeface="Arial" charset="0"/>
              <a:cs typeface="Arial" charset="0"/>
            </a:endParaRPr>
          </a:p>
        </p:txBody>
      </p:sp>
      <p:sp>
        <p:nvSpPr>
          <p:cNvPr id="28675" name="Text Box 4"/>
          <p:cNvSpPr txBox="1">
            <a:spLocks noChangeArrowheads="1"/>
          </p:cNvSpPr>
          <p:nvPr/>
        </p:nvSpPr>
        <p:spPr bwMode="auto">
          <a:xfrm>
            <a:off x="1857375" y="357188"/>
            <a:ext cx="5854700" cy="339725"/>
          </a:xfrm>
          <a:prstGeom prst="rect">
            <a:avLst/>
          </a:prstGeom>
          <a:noFill/>
          <a:ln w="12700" algn="ctr">
            <a:noFill/>
            <a:miter lim="800000"/>
            <a:headEnd/>
            <a:tailEnd/>
          </a:ln>
        </p:spPr>
        <p:txBody>
          <a:bodyPr lIns="96655" tIns="48328" rIns="96655" bIns="48328">
            <a:spAutoFit/>
          </a:bodyPr>
          <a:lstStyle/>
          <a:p>
            <a:pPr algn="l">
              <a:lnSpc>
                <a:spcPct val="80000"/>
              </a:lnSpc>
              <a:spcBef>
                <a:spcPct val="50000"/>
              </a:spcBef>
            </a:pPr>
            <a:r>
              <a:rPr lang="fr-FR" sz="2000" b="1" i="1" u="sng">
                <a:solidFill>
                  <a:srgbClr val="000099"/>
                </a:solidFill>
                <a:latin typeface="Tahoma" pitchFamily="34" charset="0"/>
                <a:cs typeface="Tahoma" pitchFamily="34" charset="0"/>
              </a:rPr>
              <a:t>2. Phase de Réalisation</a:t>
            </a:r>
            <a:endParaRPr lang="fr-FR" sz="2400" b="1" i="1" u="sng">
              <a:solidFill>
                <a:srgbClr val="000099"/>
              </a:solidFill>
              <a:latin typeface="Tahoma" pitchFamily="34" charset="0"/>
              <a:cs typeface="Tahoma" pitchFamily="34" charset="0"/>
            </a:endParaRPr>
          </a:p>
        </p:txBody>
      </p:sp>
      <p:sp>
        <p:nvSpPr>
          <p:cNvPr id="28676" name="Rectangle 5"/>
          <p:cNvSpPr>
            <a:spLocks noGrp="1" noChangeArrowheads="1"/>
          </p:cNvSpPr>
          <p:nvPr>
            <p:ph type="body" idx="1"/>
          </p:nvPr>
        </p:nvSpPr>
        <p:spPr>
          <a:xfrm>
            <a:off x="285750" y="1844675"/>
            <a:ext cx="9072563" cy="4394200"/>
          </a:xfrm>
          <a:noFill/>
        </p:spPr>
        <p:txBody>
          <a:bodyPr/>
          <a:lstStyle/>
          <a:p>
            <a:pPr lvl="1" eaLnBrk="1" hangingPunct="1">
              <a:buFontTx/>
              <a:buNone/>
            </a:pPr>
            <a:r>
              <a:rPr lang="fr-FR" smtClean="0">
                <a:hlinkClick r:id="rId3" action="ppaction://hlinkfile"/>
              </a:rPr>
              <a:t>1. Réunion d’Ouverture</a:t>
            </a:r>
            <a:endParaRPr lang="fr-FR" smtClean="0"/>
          </a:p>
          <a:p>
            <a:pPr lvl="1" eaLnBrk="1" hangingPunct="1">
              <a:buFontTx/>
              <a:buNone/>
            </a:pPr>
            <a:r>
              <a:rPr lang="fr-FR" smtClean="0">
                <a:hlinkClick r:id="rId4" action="ppaction://hlinkfile"/>
              </a:rPr>
              <a:t>2. Programme d’Audit</a:t>
            </a:r>
            <a:endParaRPr lang="fr-FR" smtClean="0"/>
          </a:p>
          <a:p>
            <a:pPr lvl="1" eaLnBrk="1" hangingPunct="1">
              <a:buFontTx/>
              <a:buNone/>
            </a:pPr>
            <a:r>
              <a:rPr lang="fr-FR" smtClean="0">
                <a:hlinkClick r:id="rId5" action="ppaction://hlinkfile"/>
              </a:rPr>
              <a:t>3. Questionnaire de Contrôle Interne (2ème version)</a:t>
            </a:r>
            <a:endParaRPr lang="fr-FR" smtClean="0"/>
          </a:p>
          <a:p>
            <a:pPr lvl="1" eaLnBrk="1" hangingPunct="1">
              <a:buFontTx/>
              <a:buNone/>
            </a:pPr>
            <a:r>
              <a:rPr lang="fr-FR" smtClean="0">
                <a:hlinkClick r:id="rId6" action="ppaction://hlinkfile"/>
              </a:rPr>
              <a:t>4. Feuilles de Révélation et d’Analyse de Problèmes (F.R.A.P.)</a:t>
            </a:r>
            <a:endParaRPr lang="fr-FR" smtClean="0"/>
          </a:p>
          <a:p>
            <a:pPr lvl="1" eaLnBrk="1" hangingPunct="1">
              <a:buFontTx/>
              <a:buNone/>
            </a:pPr>
            <a:r>
              <a:rPr lang="fr-FR" smtClean="0">
                <a:hlinkClick r:id="rId7" action="ppaction://hlinkfile"/>
              </a:rPr>
              <a:t>5. Cahier des Recommandations</a:t>
            </a:r>
            <a:endParaRPr lang="fr-FR"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u numéro de diapositive 5"/>
          <p:cNvSpPr>
            <a:spLocks noGrp="1"/>
          </p:cNvSpPr>
          <p:nvPr>
            <p:ph type="sldNum" sz="quarter" idx="11"/>
          </p:nvPr>
        </p:nvSpPr>
        <p:spPr>
          <a:noFill/>
        </p:spPr>
        <p:txBody>
          <a:bodyPr/>
          <a:lstStyle/>
          <a:p>
            <a:fld id="{19CDE97F-AF1B-422F-AA0F-D5C8164909AF}" type="slidenum">
              <a:rPr lang="fr-FR" smtClean="0">
                <a:latin typeface="Arial" charset="0"/>
                <a:cs typeface="Arial" charset="0"/>
              </a:rPr>
              <a:pPr/>
              <a:t>18</a:t>
            </a:fld>
            <a:endParaRPr lang="fr-FR" smtClean="0">
              <a:latin typeface="Arial" charset="0"/>
              <a:cs typeface="Arial" charset="0"/>
            </a:endParaRPr>
          </a:p>
        </p:txBody>
      </p:sp>
      <p:sp>
        <p:nvSpPr>
          <p:cNvPr id="29699" name="Text Box 4"/>
          <p:cNvSpPr txBox="1">
            <a:spLocks noChangeArrowheads="1"/>
          </p:cNvSpPr>
          <p:nvPr/>
        </p:nvSpPr>
        <p:spPr bwMode="auto">
          <a:xfrm>
            <a:off x="1857375" y="357188"/>
            <a:ext cx="5854700" cy="339725"/>
          </a:xfrm>
          <a:prstGeom prst="rect">
            <a:avLst/>
          </a:prstGeom>
          <a:noFill/>
          <a:ln w="12700" algn="ctr">
            <a:noFill/>
            <a:miter lim="800000"/>
            <a:headEnd/>
            <a:tailEnd/>
          </a:ln>
        </p:spPr>
        <p:txBody>
          <a:bodyPr lIns="96655" tIns="48328" rIns="96655" bIns="48328">
            <a:spAutoFit/>
          </a:bodyPr>
          <a:lstStyle/>
          <a:p>
            <a:pPr algn="l">
              <a:lnSpc>
                <a:spcPct val="80000"/>
              </a:lnSpc>
              <a:spcBef>
                <a:spcPct val="50000"/>
              </a:spcBef>
            </a:pPr>
            <a:r>
              <a:rPr lang="fr-FR" sz="2000" b="1" i="1" u="sng">
                <a:solidFill>
                  <a:srgbClr val="000099"/>
                </a:solidFill>
                <a:latin typeface="Tahoma" pitchFamily="34" charset="0"/>
                <a:cs typeface="Tahoma" pitchFamily="34" charset="0"/>
              </a:rPr>
              <a:t>3. Phase de Conclusion</a:t>
            </a:r>
            <a:endParaRPr lang="fr-FR" sz="2400" b="1" i="1" u="sng">
              <a:solidFill>
                <a:srgbClr val="000099"/>
              </a:solidFill>
              <a:latin typeface="Tahoma" pitchFamily="34" charset="0"/>
              <a:cs typeface="Tahoma" pitchFamily="34" charset="0"/>
            </a:endParaRPr>
          </a:p>
        </p:txBody>
      </p:sp>
      <p:sp>
        <p:nvSpPr>
          <p:cNvPr id="29700" name="Rectangle 5"/>
          <p:cNvSpPr>
            <a:spLocks noGrp="1" noChangeArrowheads="1"/>
          </p:cNvSpPr>
          <p:nvPr>
            <p:ph type="body" idx="1"/>
          </p:nvPr>
        </p:nvSpPr>
        <p:spPr>
          <a:xfrm>
            <a:off x="1143000" y="1828800"/>
            <a:ext cx="7835900" cy="4394200"/>
          </a:xfrm>
          <a:noFill/>
        </p:spPr>
        <p:txBody>
          <a:bodyPr/>
          <a:lstStyle/>
          <a:p>
            <a:pPr lvl="1" eaLnBrk="1" hangingPunct="1">
              <a:buFontTx/>
              <a:buNone/>
            </a:pPr>
            <a:r>
              <a:rPr lang="fr-FR" smtClean="0">
                <a:hlinkClick r:id="rId3" action="ppaction://hlinkfile"/>
              </a:rPr>
              <a:t>1. Réunion de Clôture</a:t>
            </a:r>
            <a:endParaRPr lang="fr-FR" smtClean="0"/>
          </a:p>
          <a:p>
            <a:pPr lvl="1" eaLnBrk="1" hangingPunct="1">
              <a:buFontTx/>
              <a:buNone/>
            </a:pPr>
            <a:r>
              <a:rPr lang="fr-FR" smtClean="0">
                <a:hlinkClick r:id="rId4" action="ppaction://hlinkfile"/>
              </a:rPr>
              <a:t>2. Rapport d’Audit</a:t>
            </a:r>
            <a:endParaRPr lang="fr-FR" smtClean="0"/>
          </a:p>
          <a:p>
            <a:pPr lvl="1" eaLnBrk="1" hangingPunct="1">
              <a:buFontTx/>
              <a:buNone/>
            </a:pPr>
            <a:r>
              <a:rPr lang="fr-FR" smtClean="0">
                <a:hlinkClick r:id="rId5" action="ppaction://hlinkfile"/>
              </a:rPr>
              <a:t>3. Lettre du Président</a:t>
            </a:r>
            <a:endParaRPr lang="fr-FR"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u numéro de diapositive 5"/>
          <p:cNvSpPr>
            <a:spLocks noGrp="1"/>
          </p:cNvSpPr>
          <p:nvPr>
            <p:ph type="sldNum" sz="quarter" idx="11"/>
          </p:nvPr>
        </p:nvSpPr>
        <p:spPr>
          <a:noFill/>
        </p:spPr>
        <p:txBody>
          <a:bodyPr/>
          <a:lstStyle/>
          <a:p>
            <a:fld id="{A069AE2E-4C43-406E-B4D2-73E9E96A605C}" type="slidenum">
              <a:rPr lang="fr-FR" smtClean="0">
                <a:latin typeface="Arial" charset="0"/>
                <a:cs typeface="Arial" charset="0"/>
              </a:rPr>
              <a:pPr/>
              <a:t>2</a:t>
            </a:fld>
            <a:endParaRPr lang="fr-FR" smtClean="0">
              <a:latin typeface="Arial" charset="0"/>
              <a:cs typeface="Arial" charset="0"/>
            </a:endParaRPr>
          </a:p>
        </p:txBody>
      </p:sp>
      <p:sp>
        <p:nvSpPr>
          <p:cNvPr id="17411" name="AutoShape 5"/>
          <p:cNvSpPr>
            <a:spLocks noChangeArrowheads="1"/>
          </p:cNvSpPr>
          <p:nvPr/>
        </p:nvSpPr>
        <p:spPr bwMode="auto">
          <a:xfrm>
            <a:off x="323850" y="188913"/>
            <a:ext cx="1799878" cy="579437"/>
          </a:xfrm>
          <a:prstGeom prst="foldedCorner">
            <a:avLst>
              <a:gd name="adj" fmla="val 8403"/>
            </a:avLst>
          </a:prstGeom>
          <a:gradFill rotWithShape="1">
            <a:gsLst>
              <a:gs pos="0">
                <a:srgbClr val="333399"/>
              </a:gs>
              <a:gs pos="50000">
                <a:srgbClr val="3499F4"/>
              </a:gs>
              <a:gs pos="100000">
                <a:srgbClr val="333399"/>
              </a:gs>
            </a:gsLst>
            <a:lin ang="5400000" scaled="1"/>
          </a:gradFill>
          <a:ln w="22225">
            <a:solidFill>
              <a:schemeClr val="bg2"/>
            </a:solidFill>
            <a:round/>
            <a:headEnd/>
            <a:tailEnd/>
          </a:ln>
        </p:spPr>
        <p:txBody>
          <a:bodyPr wrap="none" lIns="92075" tIns="46038" rIns="92075" bIns="46038" anchor="ctr"/>
          <a:lstStyle/>
          <a:p>
            <a:r>
              <a:rPr lang="fr-FR" sz="3200" b="1" dirty="0">
                <a:solidFill>
                  <a:schemeClr val="bg1"/>
                </a:solidFill>
              </a:rPr>
              <a:t>PLAN </a:t>
            </a:r>
          </a:p>
        </p:txBody>
      </p:sp>
      <p:sp>
        <p:nvSpPr>
          <p:cNvPr id="17412" name="Text Box 8"/>
          <p:cNvSpPr txBox="1">
            <a:spLocks noChangeArrowheads="1"/>
          </p:cNvSpPr>
          <p:nvPr/>
        </p:nvSpPr>
        <p:spPr bwMode="auto">
          <a:xfrm>
            <a:off x="467544" y="1556792"/>
            <a:ext cx="7345362" cy="6032421"/>
          </a:xfrm>
          <a:prstGeom prst="rect">
            <a:avLst/>
          </a:prstGeom>
          <a:noFill/>
          <a:ln w="9525">
            <a:noFill/>
            <a:miter lim="800000"/>
            <a:headEnd/>
            <a:tailEnd/>
          </a:ln>
        </p:spPr>
        <p:txBody>
          <a:bodyPr wrap="square">
            <a:spAutoFit/>
          </a:bodyPr>
          <a:lstStyle/>
          <a:p>
            <a:pPr algn="ctr">
              <a:spcBef>
                <a:spcPct val="50000"/>
              </a:spcBef>
            </a:pPr>
            <a:r>
              <a:rPr lang="fr-FR" sz="3200" b="1" dirty="0" smtClean="0">
                <a:solidFill>
                  <a:schemeClr val="accent2"/>
                </a:solidFill>
              </a:rPr>
              <a:t>1-Généralités sur la </a:t>
            </a:r>
            <a:r>
              <a:rPr lang="fr-FR" sz="3200" b="1" dirty="0">
                <a:solidFill>
                  <a:schemeClr val="accent2"/>
                </a:solidFill>
              </a:rPr>
              <a:t>fonction </a:t>
            </a:r>
            <a:r>
              <a:rPr lang="fr-FR" sz="3200" b="1" dirty="0" smtClean="0">
                <a:solidFill>
                  <a:schemeClr val="accent2"/>
                </a:solidFill>
              </a:rPr>
              <a:t>RH</a:t>
            </a:r>
          </a:p>
          <a:p>
            <a:pPr algn="ctr">
              <a:spcBef>
                <a:spcPct val="50000"/>
              </a:spcBef>
            </a:pPr>
            <a:r>
              <a:rPr lang="fr-FR" sz="3200" b="1" dirty="0" smtClean="0">
                <a:solidFill>
                  <a:schemeClr val="accent2"/>
                </a:solidFill>
              </a:rPr>
              <a:t>2-préalable de l’audit </a:t>
            </a:r>
          </a:p>
          <a:p>
            <a:pPr algn="ctr">
              <a:spcBef>
                <a:spcPct val="50000"/>
              </a:spcBef>
              <a:buFont typeface="Wingdings" pitchFamily="2" charset="2"/>
              <a:buChar char="v"/>
            </a:pPr>
            <a:r>
              <a:rPr lang="fr-FR" sz="3200" b="1" dirty="0" smtClean="0">
                <a:solidFill>
                  <a:schemeClr val="accent2"/>
                </a:solidFill>
              </a:rPr>
              <a:t>Les points de contrôle </a:t>
            </a:r>
          </a:p>
          <a:p>
            <a:pPr algn="ctr">
              <a:spcBef>
                <a:spcPct val="50000"/>
              </a:spcBef>
              <a:buFont typeface="Wingdings" pitchFamily="2" charset="2"/>
              <a:buChar char="v"/>
            </a:pPr>
            <a:r>
              <a:rPr lang="fr-FR" sz="3200" b="1" dirty="0" smtClean="0">
                <a:solidFill>
                  <a:schemeClr val="accent2"/>
                </a:solidFill>
              </a:rPr>
              <a:t>Risques associés </a:t>
            </a:r>
          </a:p>
          <a:p>
            <a:pPr algn="l">
              <a:spcBef>
                <a:spcPct val="50000"/>
              </a:spcBef>
            </a:pPr>
            <a:endParaRPr lang="fr-FR" sz="2800" b="1" dirty="0" smtClean="0">
              <a:solidFill>
                <a:schemeClr val="accent2"/>
              </a:solidFill>
            </a:endParaRPr>
          </a:p>
          <a:p>
            <a:pPr algn="l">
              <a:spcBef>
                <a:spcPct val="50000"/>
              </a:spcBef>
            </a:pPr>
            <a:endParaRPr lang="fr-FR" sz="2800" b="1" dirty="0" smtClean="0">
              <a:solidFill>
                <a:schemeClr val="accent2"/>
              </a:solidFill>
            </a:endParaRPr>
          </a:p>
          <a:p>
            <a:pPr algn="l">
              <a:spcBef>
                <a:spcPct val="50000"/>
              </a:spcBef>
            </a:pPr>
            <a:endParaRPr lang="fr-FR" sz="2800" b="1" dirty="0" smtClean="0">
              <a:solidFill>
                <a:schemeClr val="accent2"/>
              </a:solidFill>
            </a:endParaRPr>
          </a:p>
          <a:p>
            <a:pPr algn="l">
              <a:spcBef>
                <a:spcPct val="50000"/>
              </a:spcBef>
            </a:pPr>
            <a:endParaRPr lang="fr-FR" sz="2800" b="1" dirty="0" smtClean="0">
              <a:solidFill>
                <a:schemeClr val="accent2"/>
              </a:solidFill>
            </a:endParaRPr>
          </a:p>
          <a:p>
            <a:pPr algn="l">
              <a:spcBef>
                <a:spcPct val="50000"/>
              </a:spcBef>
            </a:pPr>
            <a:endParaRPr lang="fr-FR" sz="2800" b="1" dirty="0">
              <a:solidFill>
                <a:schemeClr val="accent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u numéro de diapositive 5"/>
          <p:cNvSpPr>
            <a:spLocks noGrp="1"/>
          </p:cNvSpPr>
          <p:nvPr>
            <p:ph type="sldNum" sz="quarter" idx="11"/>
          </p:nvPr>
        </p:nvSpPr>
        <p:spPr>
          <a:noFill/>
        </p:spPr>
        <p:txBody>
          <a:bodyPr/>
          <a:lstStyle/>
          <a:p>
            <a:fld id="{A069AE2E-4C43-406E-B4D2-73E9E96A605C}" type="slidenum">
              <a:rPr lang="fr-FR" smtClean="0">
                <a:latin typeface="Arial" charset="0"/>
                <a:cs typeface="Arial" charset="0"/>
              </a:rPr>
              <a:pPr/>
              <a:t>3</a:t>
            </a:fld>
            <a:endParaRPr lang="fr-FR" smtClean="0">
              <a:latin typeface="Arial" charset="0"/>
              <a:cs typeface="Arial" charset="0"/>
            </a:endParaRPr>
          </a:p>
        </p:txBody>
      </p:sp>
      <p:sp>
        <p:nvSpPr>
          <p:cNvPr id="17411" name="AutoShape 5"/>
          <p:cNvSpPr>
            <a:spLocks noChangeArrowheads="1"/>
          </p:cNvSpPr>
          <p:nvPr/>
        </p:nvSpPr>
        <p:spPr bwMode="auto">
          <a:xfrm>
            <a:off x="323850" y="188913"/>
            <a:ext cx="1799878" cy="579437"/>
          </a:xfrm>
          <a:prstGeom prst="foldedCorner">
            <a:avLst>
              <a:gd name="adj" fmla="val 8403"/>
            </a:avLst>
          </a:prstGeom>
          <a:gradFill rotWithShape="1">
            <a:gsLst>
              <a:gs pos="0">
                <a:srgbClr val="333399"/>
              </a:gs>
              <a:gs pos="50000">
                <a:srgbClr val="3499F4"/>
              </a:gs>
              <a:gs pos="100000">
                <a:srgbClr val="333399"/>
              </a:gs>
            </a:gsLst>
            <a:lin ang="5400000" scaled="1"/>
          </a:gradFill>
          <a:ln w="22225">
            <a:solidFill>
              <a:schemeClr val="bg2"/>
            </a:solidFill>
            <a:round/>
            <a:headEnd/>
            <a:tailEnd/>
          </a:ln>
        </p:spPr>
        <p:txBody>
          <a:bodyPr wrap="none" lIns="92075" tIns="46038" rIns="92075" bIns="46038" anchor="ctr"/>
          <a:lstStyle/>
          <a:p>
            <a:r>
              <a:rPr lang="fr-FR" sz="3200" b="1" dirty="0">
                <a:solidFill>
                  <a:schemeClr val="bg1"/>
                </a:solidFill>
              </a:rPr>
              <a:t>PLAN </a:t>
            </a:r>
          </a:p>
        </p:txBody>
      </p:sp>
      <p:sp>
        <p:nvSpPr>
          <p:cNvPr id="17412" name="Text Box 8"/>
          <p:cNvSpPr txBox="1">
            <a:spLocks noChangeArrowheads="1"/>
          </p:cNvSpPr>
          <p:nvPr/>
        </p:nvSpPr>
        <p:spPr bwMode="auto">
          <a:xfrm>
            <a:off x="467544" y="1556792"/>
            <a:ext cx="7345362" cy="519113"/>
          </a:xfrm>
          <a:prstGeom prst="rect">
            <a:avLst/>
          </a:prstGeom>
          <a:noFill/>
          <a:ln w="9525">
            <a:noFill/>
            <a:miter lim="800000"/>
            <a:headEnd/>
            <a:tailEnd/>
          </a:ln>
        </p:spPr>
        <p:txBody>
          <a:bodyPr>
            <a:spAutoFit/>
          </a:bodyPr>
          <a:lstStyle/>
          <a:p>
            <a:pPr algn="l">
              <a:spcBef>
                <a:spcPct val="50000"/>
              </a:spcBef>
            </a:pPr>
            <a:r>
              <a:rPr lang="fr-FR" sz="2800" b="1" dirty="0">
                <a:solidFill>
                  <a:schemeClr val="accent2"/>
                </a:solidFill>
              </a:rPr>
              <a:t>1-Audit de la fonction </a:t>
            </a:r>
            <a:r>
              <a:rPr lang="fr-FR" sz="2800" b="1" dirty="0" smtClean="0">
                <a:solidFill>
                  <a:schemeClr val="accent2"/>
                </a:solidFill>
              </a:rPr>
              <a:t>RH</a:t>
            </a:r>
            <a:endParaRPr lang="fr-FR" sz="2800" b="1" dirty="0">
              <a:solidFill>
                <a:schemeClr val="accent2"/>
              </a:solidFill>
            </a:endParaRPr>
          </a:p>
        </p:txBody>
      </p:sp>
      <p:sp>
        <p:nvSpPr>
          <p:cNvPr id="17413" name="Text Box 9"/>
          <p:cNvSpPr txBox="1">
            <a:spLocks noChangeArrowheads="1"/>
          </p:cNvSpPr>
          <p:nvPr/>
        </p:nvSpPr>
        <p:spPr bwMode="auto">
          <a:xfrm>
            <a:off x="827584" y="2492896"/>
            <a:ext cx="7775575" cy="854075"/>
          </a:xfrm>
          <a:prstGeom prst="rect">
            <a:avLst/>
          </a:prstGeom>
          <a:noFill/>
          <a:ln w="9525">
            <a:noFill/>
            <a:miter lim="800000"/>
            <a:headEnd/>
            <a:tailEnd/>
          </a:ln>
        </p:spPr>
        <p:txBody>
          <a:bodyPr>
            <a:spAutoFit/>
          </a:bodyPr>
          <a:lstStyle/>
          <a:p>
            <a:pPr lvl="1" algn="l">
              <a:spcBef>
                <a:spcPct val="50000"/>
              </a:spcBef>
              <a:buClr>
                <a:schemeClr val="accent2"/>
              </a:buClr>
              <a:buFont typeface="Wingdings" pitchFamily="2" charset="2"/>
              <a:buChar char="q"/>
            </a:pPr>
            <a:r>
              <a:rPr lang="fr-FR" b="1" dirty="0"/>
              <a:t> </a:t>
            </a:r>
            <a:r>
              <a:rPr lang="fr-FR" sz="2000" b="1" dirty="0"/>
              <a:t>les points de contrôle de l’auditeur</a:t>
            </a:r>
          </a:p>
          <a:p>
            <a:pPr lvl="1" algn="l">
              <a:spcBef>
                <a:spcPct val="50000"/>
              </a:spcBef>
              <a:buClr>
                <a:schemeClr val="accent2"/>
              </a:buClr>
              <a:buFont typeface="Wingdings" pitchFamily="2" charset="2"/>
              <a:buChar char="q"/>
            </a:pPr>
            <a:r>
              <a:rPr lang="fr-FR" sz="2000" b="1" dirty="0"/>
              <a:t> les risques associés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88640"/>
            <a:ext cx="8229600" cy="940966"/>
          </a:xfrm>
        </p:spPr>
        <p:txBody>
          <a:bodyPr/>
          <a:lstStyle/>
          <a:p>
            <a:r>
              <a:rPr lang="fr-FR" b="1" dirty="0" smtClean="0"/>
              <a:t>Définition du MRH</a:t>
            </a:r>
            <a:endParaRPr lang="fr-FR" dirty="0"/>
          </a:p>
        </p:txBody>
      </p:sp>
      <p:sp>
        <p:nvSpPr>
          <p:cNvPr id="3" name="Espace réservé du contenu 2"/>
          <p:cNvSpPr>
            <a:spLocks noGrp="1"/>
          </p:cNvSpPr>
          <p:nvPr>
            <p:ph idx="1"/>
          </p:nvPr>
        </p:nvSpPr>
        <p:spPr>
          <a:xfrm>
            <a:off x="428596" y="1124744"/>
            <a:ext cx="8715404" cy="5304652"/>
          </a:xfrm>
        </p:spPr>
        <p:txBody>
          <a:bodyPr>
            <a:normAutofit fontScale="92500" lnSpcReduction="20000"/>
          </a:bodyPr>
          <a:lstStyle/>
          <a:p>
            <a:pPr algn="just">
              <a:buNone/>
            </a:pPr>
            <a:r>
              <a:rPr lang="fr-FR" sz="3000" dirty="0" smtClean="0"/>
              <a:t>« Le MRH est l’ensemble des activités qui visent à développer l’efficacité collective des personnes qui travaillent pour l’entreprise. L’efficacité étant la mesure dans laquelle les objectifs sont atteints, le MRH aura pour mission de conduire le développement des RH en vue de la réalisation des objectifs de l’entreprise.</a:t>
            </a:r>
          </a:p>
          <a:p>
            <a:pPr algn="just">
              <a:buNone/>
            </a:pPr>
            <a:endParaRPr lang="fr-FR" sz="3000" dirty="0" smtClean="0"/>
          </a:p>
          <a:p>
            <a:pPr algn="just"/>
            <a:r>
              <a:rPr lang="fr-FR" sz="3000" dirty="0" smtClean="0"/>
              <a:t>Le MRH définit les stratégies et les moyens en RH, les modes de fonctionnement organisationnels et la logistique de soutien afin de développer les compétences nécessaires pour atteindre les objectifs de l’entreprise ».</a:t>
            </a:r>
          </a:p>
          <a:p>
            <a:pPr algn="r">
              <a:buNone/>
            </a:pPr>
            <a:r>
              <a:rPr lang="fr-FR" b="1" dirty="0" smtClean="0"/>
              <a:t>                                                       </a:t>
            </a:r>
            <a:r>
              <a:rPr lang="fr-FR" sz="1900" b="1" dirty="0" smtClean="0"/>
              <a:t>Patrice Roussel (2005)</a:t>
            </a:r>
            <a:endParaRPr lang="fr-FR" sz="1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88640"/>
            <a:ext cx="8229600" cy="940966"/>
          </a:xfrm>
        </p:spPr>
        <p:txBody>
          <a:bodyPr/>
          <a:lstStyle/>
          <a:p>
            <a:r>
              <a:rPr lang="fr-FR" b="1" dirty="0" smtClean="0"/>
              <a:t>Les missions du MRH</a:t>
            </a:r>
            <a:endParaRPr lang="fr-FR" dirty="0"/>
          </a:p>
        </p:txBody>
      </p:sp>
      <p:sp>
        <p:nvSpPr>
          <p:cNvPr id="3" name="Espace réservé du contenu 2"/>
          <p:cNvSpPr>
            <a:spLocks noGrp="1"/>
          </p:cNvSpPr>
          <p:nvPr>
            <p:ph idx="1"/>
          </p:nvPr>
        </p:nvSpPr>
        <p:spPr>
          <a:xfrm>
            <a:off x="428596" y="1124744"/>
            <a:ext cx="8715404" cy="5304652"/>
          </a:xfrm>
        </p:spPr>
        <p:txBody>
          <a:bodyPr>
            <a:normAutofit fontScale="70000" lnSpcReduction="20000"/>
          </a:bodyPr>
          <a:lstStyle/>
          <a:p>
            <a:pPr>
              <a:buNone/>
            </a:pPr>
            <a:endParaRPr lang="fr-FR" dirty="0" smtClean="0"/>
          </a:p>
          <a:p>
            <a:pPr>
              <a:buNone/>
            </a:pPr>
            <a:r>
              <a:rPr lang="fr-FR" dirty="0" err="1" smtClean="0"/>
              <a:t>Galambaud</a:t>
            </a:r>
            <a:r>
              <a:rPr lang="fr-FR" dirty="0" smtClean="0"/>
              <a:t> (2002) identifie 4 missions du MRH à savoir :</a:t>
            </a:r>
          </a:p>
          <a:p>
            <a:pPr>
              <a:buNone/>
            </a:pPr>
            <a:endParaRPr lang="fr-FR" dirty="0" smtClean="0"/>
          </a:p>
          <a:p>
            <a:r>
              <a:rPr lang="fr-FR" b="1" dirty="0" smtClean="0"/>
              <a:t>Acquérir des RH </a:t>
            </a:r>
            <a:r>
              <a:rPr lang="fr-FR" dirty="0" smtClean="0"/>
              <a:t>(Salariés : CDD et CDI Intérimaires Travailleurs indépendants Sous-traitants, …)</a:t>
            </a:r>
          </a:p>
          <a:p>
            <a:pPr>
              <a:buNone/>
            </a:pPr>
            <a:endParaRPr lang="fr-FR" dirty="0" smtClean="0"/>
          </a:p>
          <a:p>
            <a:r>
              <a:rPr lang="fr-FR" b="1" dirty="0" smtClean="0"/>
              <a:t>Intégrer les RH(</a:t>
            </a:r>
            <a:r>
              <a:rPr lang="fr-FR" dirty="0" smtClean="0"/>
              <a:t>La</a:t>
            </a:r>
            <a:r>
              <a:rPr lang="fr-FR" b="1" dirty="0" smtClean="0"/>
              <a:t> </a:t>
            </a:r>
            <a:r>
              <a:rPr lang="fr-FR" dirty="0" smtClean="0"/>
              <a:t>recherche de l’adhésion à l’organisation à travers plusieurs formes d’intégration :temporelle, fonctionnelle et culturelle)</a:t>
            </a:r>
          </a:p>
          <a:p>
            <a:endParaRPr lang="fr-FR" dirty="0" smtClean="0"/>
          </a:p>
          <a:p>
            <a:r>
              <a:rPr lang="fr-FR" b="1" dirty="0" smtClean="0"/>
              <a:t>Allouer les RH </a:t>
            </a:r>
            <a:r>
              <a:rPr lang="fr-FR" dirty="0" smtClean="0"/>
              <a:t>(Affectation des ressources, Mobilité interne, Promotions, Concours internes,…</a:t>
            </a:r>
          </a:p>
          <a:p>
            <a:endParaRPr lang="fr-FR" dirty="0" smtClean="0"/>
          </a:p>
          <a:p>
            <a:r>
              <a:rPr lang="fr-FR" b="1" dirty="0" smtClean="0"/>
              <a:t>Contribuer à la performance de l’entreprise </a:t>
            </a:r>
            <a:r>
              <a:rPr lang="fr-FR" dirty="0" smtClean="0"/>
              <a:t>Obtenir des comportements jugés efficaces à travers plusieurs types d’actions (</a:t>
            </a:r>
            <a:r>
              <a:rPr lang="fr-FR" dirty="0" err="1" smtClean="0"/>
              <a:t>organisationne</a:t>
            </a:r>
            <a:r>
              <a:rPr lang="fr-FR" dirty="0" smtClean="0"/>
              <a:t> </a:t>
            </a:r>
            <a:r>
              <a:rPr lang="fr-FR" dirty="0" err="1" smtClean="0"/>
              <a:t>lles,d’</a:t>
            </a:r>
            <a:r>
              <a:rPr lang="fr-FR" dirty="0" smtClean="0"/>
              <a:t>encadrement et de régulation sociale)</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Les 10 principes interdépendants du MRH</a:t>
            </a:r>
            <a:endParaRPr lang="fr-FR" dirty="0"/>
          </a:p>
        </p:txBody>
      </p:sp>
      <p:sp>
        <p:nvSpPr>
          <p:cNvPr id="3" name="Espace réservé du contenu 2"/>
          <p:cNvSpPr>
            <a:spLocks noGrp="1"/>
          </p:cNvSpPr>
          <p:nvPr>
            <p:ph idx="1"/>
          </p:nvPr>
        </p:nvSpPr>
        <p:spPr>
          <a:xfrm>
            <a:off x="457200" y="1484784"/>
            <a:ext cx="8229600" cy="5040560"/>
          </a:xfrm>
        </p:spPr>
        <p:txBody>
          <a:bodyPr>
            <a:normAutofit fontScale="92500" lnSpcReduction="10000"/>
          </a:bodyPr>
          <a:lstStyle/>
          <a:p>
            <a:r>
              <a:rPr lang="fr-FR" b="1" dirty="0" smtClean="0"/>
              <a:t>Exhaustivité </a:t>
            </a:r>
          </a:p>
          <a:p>
            <a:r>
              <a:rPr lang="fr-FR" b="1" dirty="0" smtClean="0"/>
              <a:t>Cohérence </a:t>
            </a:r>
          </a:p>
          <a:p>
            <a:r>
              <a:rPr lang="fr-FR" b="1" dirty="0" smtClean="0"/>
              <a:t>Contrôle</a:t>
            </a:r>
          </a:p>
          <a:p>
            <a:r>
              <a:rPr lang="fr-FR" b="1" dirty="0" smtClean="0"/>
              <a:t>Communication</a:t>
            </a:r>
          </a:p>
          <a:p>
            <a:r>
              <a:rPr lang="fr-FR" b="1" dirty="0" smtClean="0"/>
              <a:t>Crédibilité </a:t>
            </a:r>
          </a:p>
          <a:p>
            <a:r>
              <a:rPr lang="fr-FR" b="1" dirty="0" smtClean="0"/>
              <a:t>Engagement</a:t>
            </a:r>
          </a:p>
          <a:p>
            <a:r>
              <a:rPr lang="fr-FR" b="1" dirty="0" smtClean="0"/>
              <a:t>Changement </a:t>
            </a:r>
          </a:p>
          <a:p>
            <a:r>
              <a:rPr lang="fr-FR" b="1" dirty="0" smtClean="0"/>
              <a:t>Compétence</a:t>
            </a:r>
          </a:p>
          <a:p>
            <a:r>
              <a:rPr lang="fr-FR" b="1" dirty="0" smtClean="0"/>
              <a:t> Créativité</a:t>
            </a:r>
          </a:p>
          <a:p>
            <a:r>
              <a:rPr lang="fr-FR" b="1" dirty="0" smtClean="0"/>
              <a:t>Coût-efficacité</a:t>
            </a: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0"/>
            <a:ext cx="8229600" cy="868958"/>
          </a:xfrm>
        </p:spPr>
        <p:txBody>
          <a:bodyPr/>
          <a:lstStyle/>
          <a:p>
            <a:r>
              <a:rPr lang="fr-FR" b="1" dirty="0" smtClean="0"/>
              <a:t>- Les spécificités du MRH</a:t>
            </a:r>
            <a:endParaRPr lang="fr-FR" dirty="0"/>
          </a:p>
        </p:txBody>
      </p:sp>
      <p:sp>
        <p:nvSpPr>
          <p:cNvPr id="3" name="Espace réservé du contenu 2"/>
          <p:cNvSpPr>
            <a:spLocks noGrp="1"/>
          </p:cNvSpPr>
          <p:nvPr>
            <p:ph idx="1"/>
          </p:nvPr>
        </p:nvSpPr>
        <p:spPr>
          <a:xfrm>
            <a:off x="0" y="1268760"/>
            <a:ext cx="8686800" cy="5400600"/>
          </a:xfrm>
        </p:spPr>
        <p:txBody>
          <a:bodyPr>
            <a:normAutofit fontScale="92500" lnSpcReduction="20000"/>
          </a:bodyPr>
          <a:lstStyle/>
          <a:p>
            <a:pPr algn="just"/>
            <a:r>
              <a:rPr lang="fr-FR" b="1" dirty="0" smtClean="0"/>
              <a:t>C’est une fonction de gestion : </a:t>
            </a:r>
            <a:r>
              <a:rPr lang="fr-FR" dirty="0" smtClean="0"/>
              <a:t>elle gère les effectifs,</a:t>
            </a:r>
            <a:r>
              <a:rPr lang="fr-FR" b="1" dirty="0" smtClean="0"/>
              <a:t> </a:t>
            </a:r>
            <a:r>
              <a:rPr lang="fr-FR" dirty="0" smtClean="0"/>
              <a:t>les coûts salariaux, la formation continu, plusieurs budgets,…</a:t>
            </a:r>
          </a:p>
          <a:p>
            <a:pPr algn="just"/>
            <a:r>
              <a:rPr lang="fr-FR" b="1" dirty="0" smtClean="0"/>
              <a:t>C’est une fonction de production et de service : </a:t>
            </a:r>
            <a:r>
              <a:rPr lang="fr-FR" dirty="0" smtClean="0"/>
              <a:t>elle</a:t>
            </a:r>
            <a:r>
              <a:rPr lang="fr-FR" b="1" dirty="0" smtClean="0"/>
              <a:t> </a:t>
            </a:r>
            <a:r>
              <a:rPr lang="fr-FR" dirty="0" smtClean="0"/>
              <a:t>produit des règles générales, des procédures, traite les différentes relations au sein de l’organisation.</a:t>
            </a:r>
          </a:p>
          <a:p>
            <a:pPr algn="just"/>
            <a:r>
              <a:rPr lang="fr-FR" b="1" dirty="0" smtClean="0"/>
              <a:t>Elle gère une grande partie d’immatériel : </a:t>
            </a:r>
            <a:r>
              <a:rPr lang="fr-FR" dirty="0" smtClean="0"/>
              <a:t>les</a:t>
            </a:r>
            <a:r>
              <a:rPr lang="fr-FR" b="1" dirty="0" smtClean="0"/>
              <a:t> </a:t>
            </a:r>
            <a:r>
              <a:rPr lang="fr-FR" dirty="0" smtClean="0"/>
              <a:t>métiers, les compétences, les relations sociales, la motivation,…tout en s’appuyant sur la psychologie, la sociologie, le droit, l’économie,</a:t>
            </a:r>
          </a:p>
          <a:p>
            <a:pPr algn="just"/>
            <a:r>
              <a:rPr lang="fr-FR" b="1" dirty="0" smtClean="0"/>
              <a:t>Elle a un fondement juridique : </a:t>
            </a:r>
            <a:r>
              <a:rPr lang="fr-FR" dirty="0" smtClean="0"/>
              <a:t>basé sur le droit du travail et</a:t>
            </a:r>
            <a:r>
              <a:rPr lang="fr-FR" b="1" dirty="0" smtClean="0"/>
              <a:t> </a:t>
            </a:r>
            <a:r>
              <a:rPr lang="fr-FR" dirty="0" smtClean="0"/>
              <a:t>des textes conventionnels. Sa mission consiste à les appliquer et à les faire respecter.</a:t>
            </a: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Les principales activités du MRH</a:t>
            </a:r>
            <a:endParaRPr lang="fr-FR" dirty="0"/>
          </a:p>
        </p:txBody>
      </p:sp>
      <p:sp>
        <p:nvSpPr>
          <p:cNvPr id="3" name="Espace réservé du contenu 2"/>
          <p:cNvSpPr>
            <a:spLocks noGrp="1"/>
          </p:cNvSpPr>
          <p:nvPr>
            <p:ph idx="1"/>
          </p:nvPr>
        </p:nvSpPr>
        <p:spPr>
          <a:xfrm>
            <a:off x="642910" y="2214554"/>
            <a:ext cx="8043890" cy="3911609"/>
          </a:xfrm>
        </p:spPr>
        <p:txBody>
          <a:bodyPr/>
          <a:lstStyle/>
          <a:p>
            <a:r>
              <a:rPr lang="fr-FR" b="1" dirty="0" smtClean="0"/>
              <a:t>Planification </a:t>
            </a:r>
          </a:p>
          <a:p>
            <a:r>
              <a:rPr lang="fr-FR" b="1" dirty="0" smtClean="0"/>
              <a:t>Recrutement </a:t>
            </a:r>
          </a:p>
          <a:p>
            <a:r>
              <a:rPr lang="fr-FR" b="1" dirty="0" smtClean="0"/>
              <a:t>Accueil et intégration</a:t>
            </a:r>
          </a:p>
          <a:p>
            <a:r>
              <a:rPr lang="fr-FR" b="1" dirty="0" smtClean="0"/>
              <a:t>Rémunération </a:t>
            </a:r>
          </a:p>
          <a:p>
            <a:r>
              <a:rPr lang="fr-FR" b="1" dirty="0" smtClean="0"/>
              <a:t>Formation </a:t>
            </a:r>
          </a:p>
          <a:p>
            <a:r>
              <a:rPr lang="fr-FR" b="1" dirty="0" smtClean="0"/>
              <a:t>Evaluation</a:t>
            </a:r>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571471" y="1928802"/>
            <a:ext cx="8143903" cy="3714761"/>
          </a:xfrm>
          <a:ln>
            <a:solidFill>
              <a:schemeClr val="accent2"/>
            </a:solidFill>
          </a:ln>
        </p:spPr>
        <p:txBody>
          <a:bodyPr>
            <a:noAutofit/>
          </a:bodyPr>
          <a:lstStyle/>
          <a:p>
            <a:pPr algn="just">
              <a:lnSpc>
                <a:spcPct val="90000"/>
              </a:lnSpc>
              <a:buFont typeface="Courier New" pitchFamily="49" charset="0"/>
              <a:buChar char="o"/>
            </a:pPr>
            <a:r>
              <a:rPr lang="fr-FR" sz="2000" b="1" u="sng" dirty="0" smtClean="0"/>
              <a:t>Les points de contrôle : N° : 1 Le recrutement </a:t>
            </a:r>
          </a:p>
          <a:p>
            <a:pPr algn="just">
              <a:lnSpc>
                <a:spcPct val="90000"/>
              </a:lnSpc>
              <a:buNone/>
            </a:pPr>
            <a:endParaRPr lang="fr-FR" sz="2000" b="1" u="sng" dirty="0" smtClean="0"/>
          </a:p>
          <a:p>
            <a:pPr algn="just">
              <a:lnSpc>
                <a:spcPct val="90000"/>
              </a:lnSpc>
              <a:buFont typeface="Courier New" pitchFamily="49" charset="0"/>
              <a:buChar char="o"/>
            </a:pPr>
            <a:r>
              <a:rPr lang="fr-FR" sz="2000" b="1" u="sng" dirty="0" smtClean="0"/>
              <a:t>Les points de contrôle : N° : 2 l’intégration </a:t>
            </a:r>
          </a:p>
          <a:p>
            <a:pPr algn="just">
              <a:lnSpc>
                <a:spcPct val="90000"/>
              </a:lnSpc>
              <a:buNone/>
            </a:pPr>
            <a:endParaRPr lang="fr-FR" sz="2000" b="1" u="sng" dirty="0" smtClean="0"/>
          </a:p>
          <a:p>
            <a:pPr algn="just">
              <a:lnSpc>
                <a:spcPct val="90000"/>
              </a:lnSpc>
              <a:buFont typeface="Courier New" pitchFamily="49" charset="0"/>
              <a:buChar char="o"/>
            </a:pPr>
            <a:r>
              <a:rPr lang="fr-FR" sz="2000" b="1" u="sng" dirty="0" smtClean="0"/>
              <a:t>Les points de contrôle : N° : 3 La formation </a:t>
            </a:r>
          </a:p>
          <a:p>
            <a:pPr algn="just">
              <a:lnSpc>
                <a:spcPct val="90000"/>
              </a:lnSpc>
              <a:buNone/>
            </a:pPr>
            <a:endParaRPr lang="fr-FR" sz="2000" b="1" u="sng" dirty="0" smtClean="0"/>
          </a:p>
          <a:p>
            <a:pPr algn="just">
              <a:lnSpc>
                <a:spcPct val="90000"/>
              </a:lnSpc>
              <a:buFont typeface="Courier New" pitchFamily="49" charset="0"/>
              <a:buChar char="o"/>
            </a:pPr>
            <a:r>
              <a:rPr lang="fr-FR" sz="2000" b="1" u="sng" dirty="0" smtClean="0"/>
              <a:t>Les points de contrôle : N° : 4 l’évaluation</a:t>
            </a:r>
          </a:p>
          <a:p>
            <a:pPr algn="just">
              <a:lnSpc>
                <a:spcPct val="90000"/>
              </a:lnSpc>
              <a:buNone/>
            </a:pPr>
            <a:endParaRPr lang="fr-FR" sz="2000" b="1" u="sng" dirty="0" smtClean="0"/>
          </a:p>
          <a:p>
            <a:pPr algn="just">
              <a:lnSpc>
                <a:spcPct val="90000"/>
              </a:lnSpc>
              <a:buFont typeface="Courier New" pitchFamily="49" charset="0"/>
              <a:buChar char="o"/>
            </a:pPr>
            <a:r>
              <a:rPr lang="fr-FR" sz="2000" b="1" u="sng" dirty="0" smtClean="0"/>
              <a:t>Les points de contrôle : N° : 5 la motivation </a:t>
            </a:r>
          </a:p>
          <a:p>
            <a:pPr algn="just">
              <a:lnSpc>
                <a:spcPct val="90000"/>
              </a:lnSpc>
              <a:buNone/>
            </a:pPr>
            <a:endParaRPr lang="fr-FR" sz="2000" b="1" u="sng" dirty="0" smtClean="0"/>
          </a:p>
          <a:p>
            <a:pPr algn="just">
              <a:lnSpc>
                <a:spcPct val="90000"/>
              </a:lnSpc>
              <a:buFont typeface="Courier New" pitchFamily="49" charset="0"/>
              <a:buChar char="o"/>
            </a:pPr>
            <a:r>
              <a:rPr lang="fr-FR" sz="2000" b="1" u="sng" dirty="0" smtClean="0"/>
              <a:t>Les points de contrôle : N° : 6 La communication interne </a:t>
            </a:r>
            <a:endParaRPr lang="fr-FR" sz="2000" b="1" dirty="0" smtClean="0"/>
          </a:p>
        </p:txBody>
      </p:sp>
      <p:sp>
        <p:nvSpPr>
          <p:cNvPr id="21508" name="Text Box 6"/>
          <p:cNvSpPr txBox="1">
            <a:spLocks noChangeArrowheads="1"/>
          </p:cNvSpPr>
          <p:nvPr/>
        </p:nvSpPr>
        <p:spPr bwMode="auto">
          <a:xfrm>
            <a:off x="2483768" y="764704"/>
            <a:ext cx="4752975" cy="461665"/>
          </a:xfrm>
          <a:prstGeom prst="rect">
            <a:avLst/>
          </a:prstGeom>
          <a:noFill/>
          <a:ln w="9525">
            <a:noFill/>
            <a:miter lim="800000"/>
            <a:headEnd/>
            <a:tailEnd/>
          </a:ln>
        </p:spPr>
        <p:txBody>
          <a:bodyPr wrap="square">
            <a:spAutoFit/>
          </a:bodyPr>
          <a:lstStyle/>
          <a:p>
            <a:pPr>
              <a:spcBef>
                <a:spcPct val="50000"/>
              </a:spcBef>
            </a:pPr>
            <a:r>
              <a:rPr lang="fr-FR" sz="2400" b="1" i="1" u="sng" dirty="0">
                <a:solidFill>
                  <a:srgbClr val="000099"/>
                </a:solidFill>
              </a:rPr>
              <a:t>Les points de contrôle de l’auditeur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879</Words>
  <Application>Microsoft Office PowerPoint</Application>
  <PresentationFormat>Affichage à l'écran (4:3)</PresentationFormat>
  <Paragraphs>153</Paragraphs>
  <Slides>18</Slides>
  <Notes>18</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Thème Office</vt:lpstr>
      <vt:lpstr>Présentation PowerPoint</vt:lpstr>
      <vt:lpstr>Présentation PowerPoint</vt:lpstr>
      <vt:lpstr>Présentation PowerPoint</vt:lpstr>
      <vt:lpstr>Définition du MRH</vt:lpstr>
      <vt:lpstr>Les missions du MRH</vt:lpstr>
      <vt:lpstr>Les 10 principes interdépendants du MRH</vt:lpstr>
      <vt:lpstr>- Les spécificités du MRH</vt:lpstr>
      <vt:lpstr>Les principales activités du MRH</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NAJOUA</dc:creator>
  <cp:lastModifiedBy>US</cp:lastModifiedBy>
  <cp:revision>35</cp:revision>
  <dcterms:created xsi:type="dcterms:W3CDTF">2012-03-19T10:36:20Z</dcterms:created>
  <dcterms:modified xsi:type="dcterms:W3CDTF">2020-03-15T10:27:31Z</dcterms:modified>
</cp:coreProperties>
</file>